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81" r:id="rId5"/>
    <p:sldId id="260" r:id="rId6"/>
    <p:sldId id="261" r:id="rId7"/>
    <p:sldId id="259" r:id="rId8"/>
    <p:sldId id="262" r:id="rId9"/>
    <p:sldId id="263" r:id="rId10"/>
    <p:sldId id="282" r:id="rId11"/>
    <p:sldId id="265" r:id="rId12"/>
    <p:sldId id="266" r:id="rId13"/>
    <p:sldId id="283" r:id="rId14"/>
    <p:sldId id="268" r:id="rId15"/>
    <p:sldId id="271" r:id="rId16"/>
    <p:sldId id="272" r:id="rId17"/>
    <p:sldId id="273" r:id="rId18"/>
    <p:sldId id="274" r:id="rId19"/>
    <p:sldId id="275" r:id="rId20"/>
    <p:sldId id="276" r:id="rId21"/>
    <p:sldId id="277" r:id="rId22"/>
    <p:sldId id="278" r:id="rId23"/>
    <p:sldId id="284" r:id="rId24"/>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60"/>
    <p:restoredTop sz="97030"/>
  </p:normalViewPr>
  <p:slideViewPr>
    <p:cSldViewPr snapToGrid="0" snapToObjects="1">
      <p:cViewPr varScale="1">
        <p:scale>
          <a:sx n="149" d="100"/>
          <a:sy n="149" d="100"/>
        </p:scale>
        <p:origin x="192" y="4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859CF-029A-E747-B7F6-4D300AC322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N"/>
          </a:p>
        </p:txBody>
      </p:sp>
      <p:sp>
        <p:nvSpPr>
          <p:cNvPr id="3" name="Subtitle 2">
            <a:extLst>
              <a:ext uri="{FF2B5EF4-FFF2-40B4-BE49-F238E27FC236}">
                <a16:creationId xmlns:a16="http://schemas.microsoft.com/office/drawing/2014/main" id="{1E414DB2-EDC6-BB45-97FA-1511231EF0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4" name="Date Placeholder 3">
            <a:extLst>
              <a:ext uri="{FF2B5EF4-FFF2-40B4-BE49-F238E27FC236}">
                <a16:creationId xmlns:a16="http://schemas.microsoft.com/office/drawing/2014/main" id="{6382119A-F157-8C47-A96B-3FC6305E62E2}"/>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5" name="Footer Placeholder 4">
            <a:extLst>
              <a:ext uri="{FF2B5EF4-FFF2-40B4-BE49-F238E27FC236}">
                <a16:creationId xmlns:a16="http://schemas.microsoft.com/office/drawing/2014/main" id="{F65B382D-CCAF-1E46-BC1A-CA74A0099175}"/>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73D7B6AC-2F4B-9643-9632-262C92AAA904}"/>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2506623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7FEC-0DC0-B344-A932-99CB8467C4FF}"/>
              </a:ext>
            </a:extLst>
          </p:cNvPr>
          <p:cNvSpPr>
            <a:spLocks noGrp="1"/>
          </p:cNvSpPr>
          <p:nvPr>
            <p:ph type="title"/>
          </p:nvPr>
        </p:nvSpPr>
        <p:spPr/>
        <p:txBody>
          <a:bodyPr/>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0D2FFE1A-022C-1148-8DCB-638D54CE76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D09000D5-A078-0C4A-8968-BF760362238A}"/>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5" name="Footer Placeholder 4">
            <a:extLst>
              <a:ext uri="{FF2B5EF4-FFF2-40B4-BE49-F238E27FC236}">
                <a16:creationId xmlns:a16="http://schemas.microsoft.com/office/drawing/2014/main" id="{87499C72-1123-5241-9F9F-DEE8C0917430}"/>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B3F03CF8-B40F-AF4B-99D9-CEC71CE5E326}"/>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3135498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084948-60AF-EF4F-8D68-2B20548BD84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FC83E28E-61E6-8140-9B7A-0437FA958F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259B9534-B25B-CE45-95F1-45E2C219B1E0}"/>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5" name="Footer Placeholder 4">
            <a:extLst>
              <a:ext uri="{FF2B5EF4-FFF2-40B4-BE49-F238E27FC236}">
                <a16:creationId xmlns:a16="http://schemas.microsoft.com/office/drawing/2014/main" id="{4B7F80C9-21C1-384F-94AB-662F1D299424}"/>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436FA013-5137-AF45-8415-985EB26635BF}"/>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171554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076D8-3969-4346-956E-37DA388DE22F}"/>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9CFBA2A9-DCF8-5B45-BDDD-29690EFA53C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0C2CFA68-0061-B04F-AAD7-286D3D74B873}"/>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5" name="Footer Placeholder 4">
            <a:extLst>
              <a:ext uri="{FF2B5EF4-FFF2-40B4-BE49-F238E27FC236}">
                <a16:creationId xmlns:a16="http://schemas.microsoft.com/office/drawing/2014/main" id="{5B91E349-7150-2948-8F06-E909CB285491}"/>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392D4FBF-1E69-4349-B97D-640703749E6A}"/>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189102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1EF02-556C-6E46-904E-207D1B2A577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N"/>
          </a:p>
        </p:txBody>
      </p:sp>
      <p:sp>
        <p:nvSpPr>
          <p:cNvPr id="3" name="Text Placeholder 2">
            <a:extLst>
              <a:ext uri="{FF2B5EF4-FFF2-40B4-BE49-F238E27FC236}">
                <a16:creationId xmlns:a16="http://schemas.microsoft.com/office/drawing/2014/main" id="{8D6B979F-B2F7-1342-879D-34743B3218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EF600A-F964-DB4C-9C71-23DAB4F2CFE7}"/>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5" name="Footer Placeholder 4">
            <a:extLst>
              <a:ext uri="{FF2B5EF4-FFF2-40B4-BE49-F238E27FC236}">
                <a16:creationId xmlns:a16="http://schemas.microsoft.com/office/drawing/2014/main" id="{6E743FBE-6672-044B-8997-8C79A0138164}"/>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059B0DE2-7D62-454D-9D7F-B194110A96E7}"/>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882593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98682-1F3A-B140-A3DB-8C72DFCBB6DA}"/>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A5FDE1C4-375B-D041-BAA0-582D0EFD3FB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Content Placeholder 3">
            <a:extLst>
              <a:ext uri="{FF2B5EF4-FFF2-40B4-BE49-F238E27FC236}">
                <a16:creationId xmlns:a16="http://schemas.microsoft.com/office/drawing/2014/main" id="{E618F5D7-96B3-D145-A555-A1E6C8934A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Date Placeholder 4">
            <a:extLst>
              <a:ext uri="{FF2B5EF4-FFF2-40B4-BE49-F238E27FC236}">
                <a16:creationId xmlns:a16="http://schemas.microsoft.com/office/drawing/2014/main" id="{2261A11B-F018-FD4E-9B2F-B74BE4601CB7}"/>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6" name="Footer Placeholder 5">
            <a:extLst>
              <a:ext uri="{FF2B5EF4-FFF2-40B4-BE49-F238E27FC236}">
                <a16:creationId xmlns:a16="http://schemas.microsoft.com/office/drawing/2014/main" id="{93579AAE-7A8B-2340-BFE4-901571B7B18C}"/>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14E2BC28-917D-AB4B-B02A-192C01F904AB}"/>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3720437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47AEE-C33E-D343-822F-F0FD2AC751EF}"/>
              </a:ext>
            </a:extLst>
          </p:cNvPr>
          <p:cNvSpPr>
            <a:spLocks noGrp="1"/>
          </p:cNvSpPr>
          <p:nvPr>
            <p:ph type="title"/>
          </p:nvPr>
        </p:nvSpPr>
        <p:spPr>
          <a:xfrm>
            <a:off x="839788" y="365125"/>
            <a:ext cx="10515600" cy="1325563"/>
          </a:xfrm>
        </p:spPr>
        <p:txBody>
          <a:bodyPr/>
          <a:lstStyle/>
          <a:p>
            <a:r>
              <a:rPr lang="en-US"/>
              <a:t>Click to edit Master title style</a:t>
            </a:r>
            <a:endParaRPr lang="en-CN"/>
          </a:p>
        </p:txBody>
      </p:sp>
      <p:sp>
        <p:nvSpPr>
          <p:cNvPr id="3" name="Text Placeholder 2">
            <a:extLst>
              <a:ext uri="{FF2B5EF4-FFF2-40B4-BE49-F238E27FC236}">
                <a16:creationId xmlns:a16="http://schemas.microsoft.com/office/drawing/2014/main" id="{DF24F5FF-E85E-4546-A897-DFE98A5AE7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FFD1595-993F-0B42-A185-15BF1FC19D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Text Placeholder 4">
            <a:extLst>
              <a:ext uri="{FF2B5EF4-FFF2-40B4-BE49-F238E27FC236}">
                <a16:creationId xmlns:a16="http://schemas.microsoft.com/office/drawing/2014/main" id="{7BDC887A-9686-AE44-B2E2-FD61B8A9FA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C5C529-B3A8-AE4D-995A-8B401AB28DE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7" name="Date Placeholder 6">
            <a:extLst>
              <a:ext uri="{FF2B5EF4-FFF2-40B4-BE49-F238E27FC236}">
                <a16:creationId xmlns:a16="http://schemas.microsoft.com/office/drawing/2014/main" id="{62AD21DB-C4F0-D343-8DCD-5A1A2E132A38}"/>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8" name="Footer Placeholder 7">
            <a:extLst>
              <a:ext uri="{FF2B5EF4-FFF2-40B4-BE49-F238E27FC236}">
                <a16:creationId xmlns:a16="http://schemas.microsoft.com/office/drawing/2014/main" id="{C0014CF8-F351-0843-9993-117850C961CE}"/>
              </a:ext>
            </a:extLst>
          </p:cNvPr>
          <p:cNvSpPr>
            <a:spLocks noGrp="1"/>
          </p:cNvSpPr>
          <p:nvPr>
            <p:ph type="ftr" sz="quarter" idx="11"/>
          </p:nvPr>
        </p:nvSpPr>
        <p:spPr/>
        <p:txBody>
          <a:bodyPr/>
          <a:lstStyle/>
          <a:p>
            <a:endParaRPr lang="en-CN"/>
          </a:p>
        </p:txBody>
      </p:sp>
      <p:sp>
        <p:nvSpPr>
          <p:cNvPr id="9" name="Slide Number Placeholder 8">
            <a:extLst>
              <a:ext uri="{FF2B5EF4-FFF2-40B4-BE49-F238E27FC236}">
                <a16:creationId xmlns:a16="http://schemas.microsoft.com/office/drawing/2014/main" id="{5CF52EF1-28D6-B048-85E6-4E8E2A4D4C24}"/>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2260849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B26C4-6A65-D949-9EB8-0F6305BE0459}"/>
              </a:ext>
            </a:extLst>
          </p:cNvPr>
          <p:cNvSpPr>
            <a:spLocks noGrp="1"/>
          </p:cNvSpPr>
          <p:nvPr>
            <p:ph type="title"/>
          </p:nvPr>
        </p:nvSpPr>
        <p:spPr/>
        <p:txBody>
          <a:bodyPr/>
          <a:lstStyle/>
          <a:p>
            <a:r>
              <a:rPr lang="en-US"/>
              <a:t>Click to edit Master title style</a:t>
            </a:r>
            <a:endParaRPr lang="en-CN"/>
          </a:p>
        </p:txBody>
      </p:sp>
      <p:sp>
        <p:nvSpPr>
          <p:cNvPr id="3" name="Date Placeholder 2">
            <a:extLst>
              <a:ext uri="{FF2B5EF4-FFF2-40B4-BE49-F238E27FC236}">
                <a16:creationId xmlns:a16="http://schemas.microsoft.com/office/drawing/2014/main" id="{CB450CE9-DEB8-7241-8426-858460FD4201}"/>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4" name="Footer Placeholder 3">
            <a:extLst>
              <a:ext uri="{FF2B5EF4-FFF2-40B4-BE49-F238E27FC236}">
                <a16:creationId xmlns:a16="http://schemas.microsoft.com/office/drawing/2014/main" id="{0C1BCDF5-0E15-1C4F-8E7E-77A320EF1F6B}"/>
              </a:ext>
            </a:extLst>
          </p:cNvPr>
          <p:cNvSpPr>
            <a:spLocks noGrp="1"/>
          </p:cNvSpPr>
          <p:nvPr>
            <p:ph type="ftr" sz="quarter" idx="11"/>
          </p:nvPr>
        </p:nvSpPr>
        <p:spPr/>
        <p:txBody>
          <a:bodyPr/>
          <a:lstStyle/>
          <a:p>
            <a:endParaRPr lang="en-CN"/>
          </a:p>
        </p:txBody>
      </p:sp>
      <p:sp>
        <p:nvSpPr>
          <p:cNvPr id="5" name="Slide Number Placeholder 4">
            <a:extLst>
              <a:ext uri="{FF2B5EF4-FFF2-40B4-BE49-F238E27FC236}">
                <a16:creationId xmlns:a16="http://schemas.microsoft.com/office/drawing/2014/main" id="{BCD898F0-AEBE-D24C-A350-5B6B1B96DE3B}"/>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2836741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F5C15E-C0A8-414F-9D41-4BB689932C2F}"/>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3" name="Footer Placeholder 2">
            <a:extLst>
              <a:ext uri="{FF2B5EF4-FFF2-40B4-BE49-F238E27FC236}">
                <a16:creationId xmlns:a16="http://schemas.microsoft.com/office/drawing/2014/main" id="{29D75BC8-1E3E-2E45-B3D0-81C341DDEA88}"/>
              </a:ext>
            </a:extLst>
          </p:cNvPr>
          <p:cNvSpPr>
            <a:spLocks noGrp="1"/>
          </p:cNvSpPr>
          <p:nvPr>
            <p:ph type="ftr" sz="quarter" idx="11"/>
          </p:nvPr>
        </p:nvSpPr>
        <p:spPr/>
        <p:txBody>
          <a:bodyPr/>
          <a:lstStyle/>
          <a:p>
            <a:endParaRPr lang="en-CN"/>
          </a:p>
        </p:txBody>
      </p:sp>
      <p:sp>
        <p:nvSpPr>
          <p:cNvPr id="4" name="Slide Number Placeholder 3">
            <a:extLst>
              <a:ext uri="{FF2B5EF4-FFF2-40B4-BE49-F238E27FC236}">
                <a16:creationId xmlns:a16="http://schemas.microsoft.com/office/drawing/2014/main" id="{F5FA7FBE-F7EB-9C46-9FFA-A6B9BD8DC78D}"/>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337896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FC199-01C7-3C44-AB1E-F78661F7BC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Content Placeholder 2">
            <a:extLst>
              <a:ext uri="{FF2B5EF4-FFF2-40B4-BE49-F238E27FC236}">
                <a16:creationId xmlns:a16="http://schemas.microsoft.com/office/drawing/2014/main" id="{F5057EDF-1483-C442-ADE6-6016A84449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Text Placeholder 3">
            <a:extLst>
              <a:ext uri="{FF2B5EF4-FFF2-40B4-BE49-F238E27FC236}">
                <a16:creationId xmlns:a16="http://schemas.microsoft.com/office/drawing/2014/main" id="{47FDF9CF-55B7-494C-ABB6-5210EE3F9A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B2835B-C9BF-C841-A580-5FA17E7A51C1}"/>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6" name="Footer Placeholder 5">
            <a:extLst>
              <a:ext uri="{FF2B5EF4-FFF2-40B4-BE49-F238E27FC236}">
                <a16:creationId xmlns:a16="http://schemas.microsoft.com/office/drawing/2014/main" id="{28E1422D-1CCC-8948-9CB6-3A0AD454D753}"/>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6B6DB99A-0976-7C44-8FF6-75DD6059A5FE}"/>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2785363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BB770-A2B1-3943-B98C-BB98D6D4AE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Picture Placeholder 2">
            <a:extLst>
              <a:ext uri="{FF2B5EF4-FFF2-40B4-BE49-F238E27FC236}">
                <a16:creationId xmlns:a16="http://schemas.microsoft.com/office/drawing/2014/main" id="{1926A5ED-E32D-4446-BC5C-41ABBE88AE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N"/>
          </a:p>
        </p:txBody>
      </p:sp>
      <p:sp>
        <p:nvSpPr>
          <p:cNvPr id="4" name="Text Placeholder 3">
            <a:extLst>
              <a:ext uri="{FF2B5EF4-FFF2-40B4-BE49-F238E27FC236}">
                <a16:creationId xmlns:a16="http://schemas.microsoft.com/office/drawing/2014/main" id="{E9706CA5-1E8D-1642-A2C4-AB4ECF1921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D80CBF-0D22-BA47-BC8C-7396FE3BE6CB}"/>
              </a:ext>
            </a:extLst>
          </p:cNvPr>
          <p:cNvSpPr>
            <a:spLocks noGrp="1"/>
          </p:cNvSpPr>
          <p:nvPr>
            <p:ph type="dt" sz="half" idx="10"/>
          </p:nvPr>
        </p:nvSpPr>
        <p:spPr/>
        <p:txBody>
          <a:bodyPr/>
          <a:lstStyle/>
          <a:p>
            <a:fld id="{A938538E-A3AB-154E-B330-8FD75E0AFD54}" type="datetimeFigureOut">
              <a:rPr lang="en-CN" smtClean="0"/>
              <a:t>2022/2/6</a:t>
            </a:fld>
            <a:endParaRPr lang="en-CN"/>
          </a:p>
        </p:txBody>
      </p:sp>
      <p:sp>
        <p:nvSpPr>
          <p:cNvPr id="6" name="Footer Placeholder 5">
            <a:extLst>
              <a:ext uri="{FF2B5EF4-FFF2-40B4-BE49-F238E27FC236}">
                <a16:creationId xmlns:a16="http://schemas.microsoft.com/office/drawing/2014/main" id="{21F8D9E7-38C4-AD4C-A3EF-10C26526DD08}"/>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AC0C1E19-8218-1547-8C5D-3CBAD9E468C5}"/>
              </a:ext>
            </a:extLst>
          </p:cNvPr>
          <p:cNvSpPr>
            <a:spLocks noGrp="1"/>
          </p:cNvSpPr>
          <p:nvPr>
            <p:ph type="sldNum" sz="quarter" idx="12"/>
          </p:nvPr>
        </p:nvSpPr>
        <p:spPr/>
        <p:txBody>
          <a:bodyPr/>
          <a:lstStyle/>
          <a:p>
            <a:fld id="{2EB3026E-3E33-3843-B40B-33F1508DF2E7}" type="slidenum">
              <a:rPr lang="en-CN" smtClean="0"/>
              <a:t>‹#›</a:t>
            </a:fld>
            <a:endParaRPr lang="en-CN"/>
          </a:p>
        </p:txBody>
      </p:sp>
    </p:spTree>
    <p:extLst>
      <p:ext uri="{BB962C8B-B14F-4D97-AF65-F5344CB8AC3E}">
        <p14:creationId xmlns:p14="http://schemas.microsoft.com/office/powerpoint/2010/main" val="2637394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569C13-A57F-B747-A8F4-B5F624D002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N"/>
          </a:p>
        </p:txBody>
      </p:sp>
      <p:sp>
        <p:nvSpPr>
          <p:cNvPr id="3" name="Text Placeholder 2">
            <a:extLst>
              <a:ext uri="{FF2B5EF4-FFF2-40B4-BE49-F238E27FC236}">
                <a16:creationId xmlns:a16="http://schemas.microsoft.com/office/drawing/2014/main" id="{00DFD376-55FB-CE49-95EB-60A65C69AC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24DBFB93-65C7-1942-9A81-3082A0A70D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38538E-A3AB-154E-B330-8FD75E0AFD54}" type="datetimeFigureOut">
              <a:rPr lang="en-CN" smtClean="0"/>
              <a:t>2022/2/6</a:t>
            </a:fld>
            <a:endParaRPr lang="en-CN"/>
          </a:p>
        </p:txBody>
      </p:sp>
      <p:sp>
        <p:nvSpPr>
          <p:cNvPr id="5" name="Footer Placeholder 4">
            <a:extLst>
              <a:ext uri="{FF2B5EF4-FFF2-40B4-BE49-F238E27FC236}">
                <a16:creationId xmlns:a16="http://schemas.microsoft.com/office/drawing/2014/main" id="{4D34603C-7C34-A345-8263-91D2BED9FD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N"/>
          </a:p>
        </p:txBody>
      </p:sp>
      <p:sp>
        <p:nvSpPr>
          <p:cNvPr id="6" name="Slide Number Placeholder 5">
            <a:extLst>
              <a:ext uri="{FF2B5EF4-FFF2-40B4-BE49-F238E27FC236}">
                <a16:creationId xmlns:a16="http://schemas.microsoft.com/office/drawing/2014/main" id="{27FC1D99-D470-DA4F-8EC7-7FBFAF5B5A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B3026E-3E33-3843-B40B-33F1508DF2E7}" type="slidenum">
              <a:rPr lang="en-CN" smtClean="0"/>
              <a:t>‹#›</a:t>
            </a:fld>
            <a:endParaRPr lang="en-CN"/>
          </a:p>
        </p:txBody>
      </p:sp>
    </p:spTree>
    <p:extLst>
      <p:ext uri="{BB962C8B-B14F-4D97-AF65-F5344CB8AC3E}">
        <p14:creationId xmlns:p14="http://schemas.microsoft.com/office/powerpoint/2010/main" val="4644669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lens.org/lens/patent/167-003-759-134-785/frontpage"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lens.org/lens/patent/077-813-125-980-076/frontpage"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lens.org/lens/patent/121-148-332-443-931/frontpage"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lens.org/lens/patent/198-081-717-091-930/frontpage"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ww.lens.org/lens/patent/010-204-290-660-805/frontpage"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lens.org/lens/patent/047-894-713-424-083/frontpage"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lens.org/lens/patent/078-577-554-704-584/frontpag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lens.org/lens/patent/028-109-528-613-485/frontpage"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lens.org/lens/patent/049-273-679-635-952/frontpage"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lens.org/lens/patent/072-785-021-476-054/frontpag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lens.org/lens/patent/028-616-457-015-854/frontpage"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ens.org/lens/patent/002-034-064-032-246/frontpage"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www.lens.org/lens/patent/084-096-281-718-824/frontpage"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www.lens.org/lens/patent/198-081-717-091-930/frontpage" TargetMode="External"/><Relationship Id="rId3" Type="http://schemas.openxmlformats.org/officeDocument/2006/relationships/hyperlink" Target="https://www.lens.org/lens/patent/032-155-156-282-17X/frontpage" TargetMode="External"/><Relationship Id="rId7" Type="http://schemas.openxmlformats.org/officeDocument/2006/relationships/hyperlink" Target="https://www.lens.org/lens/patent/121-148-332-443-931/frontpage" TargetMode="External"/><Relationship Id="rId2" Type="http://schemas.openxmlformats.org/officeDocument/2006/relationships/hyperlink" Target="https://www.lens.org/lens/patent/131-227-459-029-808/frontpage" TargetMode="External"/><Relationship Id="rId1" Type="http://schemas.openxmlformats.org/officeDocument/2006/relationships/slideLayout" Target="../slideLayouts/slideLayout2.xml"/><Relationship Id="rId6" Type="http://schemas.openxmlformats.org/officeDocument/2006/relationships/hyperlink" Target="https://www.lens.org/lens/patent/077-813-125-980-076/frontpage" TargetMode="External"/><Relationship Id="rId5" Type="http://schemas.openxmlformats.org/officeDocument/2006/relationships/hyperlink" Target="https://www.lens.org/lens/patent/167-003-759-134-785/frontpage" TargetMode="External"/><Relationship Id="rId4" Type="http://schemas.openxmlformats.org/officeDocument/2006/relationships/hyperlink" Target="https://www.lens.org/lens/patent/110-268-313-038-778/frontpage" TargetMode="External"/><Relationship Id="rId9" Type="http://schemas.openxmlformats.org/officeDocument/2006/relationships/hyperlink" Target="https://www.lens.org/lens/patent/010-204-290-660-805/frontpage"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www.lens.org/lens/patent/002-034-064-032-246/frontpage" TargetMode="External"/><Relationship Id="rId3" Type="http://schemas.openxmlformats.org/officeDocument/2006/relationships/hyperlink" Target="https://www.lens.org/lens/patent/078-577-554-704-584/frontpage" TargetMode="External"/><Relationship Id="rId7" Type="http://schemas.openxmlformats.org/officeDocument/2006/relationships/hyperlink" Target="https://www.lens.org/lens/patent/028-616-457-015-854/frontpage" TargetMode="External"/><Relationship Id="rId2" Type="http://schemas.openxmlformats.org/officeDocument/2006/relationships/hyperlink" Target="https://www.lens.org/lens/patent/047-894-713-424-083/frontpage" TargetMode="External"/><Relationship Id="rId1" Type="http://schemas.openxmlformats.org/officeDocument/2006/relationships/slideLayout" Target="../slideLayouts/slideLayout2.xml"/><Relationship Id="rId6" Type="http://schemas.openxmlformats.org/officeDocument/2006/relationships/hyperlink" Target="https://www.lens.org/lens/patent/072-785-021-476-054/frontpage" TargetMode="External"/><Relationship Id="rId5" Type="http://schemas.openxmlformats.org/officeDocument/2006/relationships/hyperlink" Target="https://www.lens.org/lens/patent/049-273-679-635-952/frontpage" TargetMode="External"/><Relationship Id="rId4" Type="http://schemas.openxmlformats.org/officeDocument/2006/relationships/hyperlink" Target="https://www.lens.org/lens/patent/028-109-528-613-485/frontpage" TargetMode="External"/><Relationship Id="rId9" Type="http://schemas.openxmlformats.org/officeDocument/2006/relationships/hyperlink" Target="https://www.lens.org/lens/patent/084-096-281-718-824/frontpage"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lens.org/lens/patent/131-227-459-029-808/frontpage"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lens.org/lens/patent/032-155-156-282-17X/frontpage"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lens.org/lens/patent/110-268-313-038-778/frontpag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A6F68-F789-AD4D-94FA-1CACE12FC8AE}"/>
              </a:ext>
            </a:extLst>
          </p:cNvPr>
          <p:cNvSpPr>
            <a:spLocks noGrp="1"/>
          </p:cNvSpPr>
          <p:nvPr>
            <p:ph type="ctrTitle"/>
          </p:nvPr>
        </p:nvSpPr>
        <p:spPr/>
        <p:txBody>
          <a:bodyPr/>
          <a:lstStyle/>
          <a:p>
            <a:r>
              <a:rPr lang="en-CN" dirty="0"/>
              <a:t>Not Active Patents Analysis</a:t>
            </a:r>
          </a:p>
        </p:txBody>
      </p:sp>
      <p:sp>
        <p:nvSpPr>
          <p:cNvPr id="3" name="Subtitle 2">
            <a:extLst>
              <a:ext uri="{FF2B5EF4-FFF2-40B4-BE49-F238E27FC236}">
                <a16:creationId xmlns:a16="http://schemas.microsoft.com/office/drawing/2014/main" id="{E0AB1E51-B6F4-9E4A-9A60-178DBA5ED526}"/>
              </a:ext>
            </a:extLst>
          </p:cNvPr>
          <p:cNvSpPr>
            <a:spLocks noGrp="1"/>
          </p:cNvSpPr>
          <p:nvPr>
            <p:ph type="subTitle" idx="1"/>
          </p:nvPr>
        </p:nvSpPr>
        <p:spPr/>
        <p:txBody>
          <a:bodyPr/>
          <a:lstStyle/>
          <a:p>
            <a:endParaRPr lang="en-CN" dirty="0"/>
          </a:p>
        </p:txBody>
      </p:sp>
    </p:spTree>
    <p:extLst>
      <p:ext uri="{BB962C8B-B14F-4D97-AF65-F5344CB8AC3E}">
        <p14:creationId xmlns:p14="http://schemas.microsoft.com/office/powerpoint/2010/main" val="12673663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dirty="0"/>
              <a:t>Patent </a:t>
            </a:r>
            <a:r>
              <a:rPr lang="en-US" altLang="zh-CN" dirty="0"/>
              <a:t>4</a:t>
            </a:r>
            <a:endParaRPr lang="en-CN" dirty="0"/>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fontScale="92500" lnSpcReduction="20000"/>
          </a:bodyPr>
          <a:lstStyle/>
          <a:p>
            <a:r>
              <a:rPr lang="en-US" sz="2000" dirty="0">
                <a:hlinkClick r:id="rId2"/>
              </a:rPr>
              <a:t>On Demand Hydrogen Enhancement System for Internal and External Combustion Engine</a:t>
            </a:r>
            <a:endParaRPr lang="en-US" sz="2000" dirty="0"/>
          </a:p>
          <a:p>
            <a:r>
              <a:rPr lang="zh-CN" altLang="en-US" sz="2000" dirty="0"/>
              <a:t>一种改进的更安全、紧凑、重量轻、可移动、易于制造和更高效率的内燃机和外燃机按需氢气增强系统。它是来自清洁水（不是蒸馏水）系统的连续非加压水电解槽，用作内燃机和外燃机的催化剂，以提高燃料火焰速度。它可以与多种燃料一起使用，例如乙醇、甲醇、汽油醇、汽油、柴油、生物柴油、</a:t>
            </a:r>
            <a:r>
              <a:rPr lang="en-US" sz="2000" dirty="0"/>
              <a:t>LPG、CNG </a:t>
            </a:r>
            <a:r>
              <a:rPr lang="zh-CN" altLang="en-US" sz="2000" dirty="0"/>
              <a:t>和 </a:t>
            </a:r>
            <a:r>
              <a:rPr lang="en-US" sz="2000" dirty="0"/>
              <a:t>LNG。</a:t>
            </a:r>
            <a:r>
              <a:rPr lang="zh-CN" altLang="en-US" sz="2000" dirty="0"/>
              <a:t>该系统用于降低油耗，提高燃油效率，增加发动机扭矩，减少排放，降低发动机水温。该系统热损失少，无需冷却风扇和电解液循环泵。</a:t>
            </a:r>
            <a:endParaRPr lang="en-US" altLang="zh-CN" sz="2000" dirty="0"/>
          </a:p>
          <a:p>
            <a:r>
              <a:rPr lang="zh-CN" altLang="en-US" sz="2000" dirty="0"/>
              <a:t>气体生成，按需生成</a:t>
            </a:r>
            <a:endParaRPr lang="en-US" sz="2000" dirty="0"/>
          </a:p>
          <a:p>
            <a:endParaRPr lang="en-CN" sz="2000" dirty="0"/>
          </a:p>
          <a:p>
            <a:endParaRPr lang="en-CN" sz="19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1DCBFE48-301A-5548-901F-0C1E03ACE0AF}"/>
              </a:ext>
            </a:extLst>
          </p:cNvPr>
          <p:cNvPicPr>
            <a:picLocks noChangeAspect="1"/>
          </p:cNvPicPr>
          <p:nvPr/>
        </p:nvPicPr>
        <p:blipFill>
          <a:blip r:embed="rId3"/>
          <a:stretch>
            <a:fillRect/>
          </a:stretch>
        </p:blipFill>
        <p:spPr>
          <a:xfrm>
            <a:off x="7696041" y="866233"/>
            <a:ext cx="3301251" cy="5357586"/>
          </a:xfrm>
          <a:prstGeom prst="rect">
            <a:avLst/>
          </a:prstGeom>
        </p:spPr>
      </p:pic>
    </p:spTree>
    <p:extLst>
      <p:ext uri="{BB962C8B-B14F-4D97-AF65-F5344CB8AC3E}">
        <p14:creationId xmlns:p14="http://schemas.microsoft.com/office/powerpoint/2010/main" val="31687340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3505495" cy="1622321"/>
          </a:xfrm>
        </p:spPr>
        <p:txBody>
          <a:bodyPr>
            <a:normAutofit/>
          </a:bodyPr>
          <a:lstStyle/>
          <a:p>
            <a:r>
              <a:rPr lang="en-CN" dirty="0"/>
              <a:t>Patent 5</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1" y="2438400"/>
            <a:ext cx="3505494" cy="3785419"/>
          </a:xfrm>
        </p:spPr>
        <p:txBody>
          <a:bodyPr>
            <a:normAutofit fontScale="92500" lnSpcReduction="20000"/>
          </a:bodyPr>
          <a:lstStyle/>
          <a:p>
            <a:r>
              <a:rPr lang="en-US" sz="2000" dirty="0">
                <a:hlinkClick r:id="rId2"/>
              </a:rPr>
              <a:t>Hydrogen/oxygen Fuel Cell</a:t>
            </a:r>
            <a:endParaRPr lang="en-US" sz="2000" dirty="0"/>
          </a:p>
          <a:p>
            <a:r>
              <a:rPr lang="zh-CN" altLang="en-US" sz="2000" dirty="0"/>
              <a:t>气阀所起的释放阀作用，以及所使用的特定电解质所提供的防爆条件，都有助于装置的安全性。</a:t>
            </a:r>
            <a:endParaRPr lang="en-US" altLang="zh-CN" sz="2000" dirty="0"/>
          </a:p>
          <a:p>
            <a:r>
              <a:rPr lang="zh-CN" altLang="en-US" sz="2000" dirty="0"/>
              <a:t>在包括燃烧室的内燃机中；相关的活塞、曲轴和曲轴箱；碳氢化合物燃料箱；燃料输送装置，用于将所述燃料与空气混合并通过进气歧管将所述燃料</a:t>
            </a:r>
            <a:r>
              <a:rPr lang="en-US" altLang="zh-CN" sz="2000" dirty="0"/>
              <a:t>/</a:t>
            </a:r>
            <a:r>
              <a:rPr lang="zh-CN" altLang="en-US" sz="2000" dirty="0"/>
              <a:t>空气混合物输送到所述燃烧室；用于将曲轴箱气体从所述曲轴箱循环到所述进气歧管的真空管线；</a:t>
            </a:r>
            <a:endParaRPr lang="en-US" altLang="zh-CN" sz="2000" dirty="0"/>
          </a:p>
          <a:p>
            <a:r>
              <a:rPr lang="zh-CN" altLang="en-US" sz="2000" dirty="0"/>
              <a:t>气体管道和阀门</a:t>
            </a:r>
            <a:endParaRPr lang="en-US" altLang="zh-CN" sz="2000" dirty="0"/>
          </a:p>
          <a:p>
            <a:endParaRPr lang="en-CN" sz="2000" dirty="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130A98F-FBCD-5445-BE86-B9C44FDB5D58}"/>
              </a:ext>
            </a:extLst>
          </p:cNvPr>
          <p:cNvPicPr>
            <a:picLocks noChangeAspect="1"/>
          </p:cNvPicPr>
          <p:nvPr/>
        </p:nvPicPr>
        <p:blipFill>
          <a:blip r:embed="rId3"/>
          <a:stretch>
            <a:fillRect/>
          </a:stretch>
        </p:blipFill>
        <p:spPr>
          <a:xfrm>
            <a:off x="5405862" y="2148270"/>
            <a:ext cx="6019331" cy="2558214"/>
          </a:xfrm>
          <a:prstGeom prst="rect">
            <a:avLst/>
          </a:prstGeom>
          <a:effectLst/>
        </p:spPr>
      </p:pic>
    </p:spTree>
    <p:extLst>
      <p:ext uri="{BB962C8B-B14F-4D97-AF65-F5344CB8AC3E}">
        <p14:creationId xmlns:p14="http://schemas.microsoft.com/office/powerpoint/2010/main" val="342044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dirty="0"/>
              <a:t>Patent 6</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fontScale="62500" lnSpcReduction="20000"/>
          </a:bodyPr>
          <a:lstStyle/>
          <a:p>
            <a:r>
              <a:rPr lang="en-US" sz="2400" dirty="0">
                <a:hlinkClick r:id="rId2"/>
              </a:rPr>
              <a:t>Hydrogen/oxygen generating system with temperature control</a:t>
            </a:r>
            <a:endParaRPr lang="en-US" sz="2400" dirty="0"/>
          </a:p>
          <a:p>
            <a:r>
              <a:rPr lang="zh-CN" altLang="en-US" dirty="0"/>
              <a:t>一种改进的更安全、紧凑、移动和高效的混合氢氧燃料发生器系统，包括：</a:t>
            </a:r>
            <a:r>
              <a:rPr lang="zh-CN" altLang="en-US" sz="2400" dirty="0">
                <a:effectLst/>
              </a:rPr>
              <a:t>一个。至少一个电解池，由用于生产氢气和氧气的电解溶液和包括至少一个连接到合适电源的双极电极板的组件组成，其中所述氢气和氧气可以被点燃以提供火焰</a:t>
            </a:r>
            <a:r>
              <a:rPr lang="en-US" altLang="zh-CN" sz="2400" dirty="0">
                <a:effectLst/>
              </a:rPr>
              <a:t>;</a:t>
            </a:r>
          </a:p>
          <a:p>
            <a:r>
              <a:rPr lang="zh-CN" altLang="en-US" dirty="0"/>
              <a:t>沿电池体框架纵向延伸。这允许每个绝缘板沿电池主体的长度进行安全、连续的定位。板</a:t>
            </a:r>
            <a:r>
              <a:rPr lang="en-US" altLang="zh-CN" dirty="0"/>
              <a:t>22</a:t>
            </a:r>
            <a:r>
              <a:rPr lang="zh-CN" altLang="en-US" dirty="0"/>
              <a:t>的下部包含成对的穿孔</a:t>
            </a:r>
            <a:r>
              <a:rPr lang="en-US" altLang="zh-CN" dirty="0"/>
              <a:t>( 222 )</a:t>
            </a:r>
            <a:r>
              <a:rPr lang="zh-CN" altLang="en-US" dirty="0"/>
              <a:t>，用于电解溶液</a:t>
            </a:r>
            <a:r>
              <a:rPr lang="en-US" altLang="zh-CN" dirty="0"/>
              <a:t>( 25</a:t>
            </a:r>
            <a:r>
              <a:rPr lang="zh-CN" altLang="en-US" dirty="0"/>
              <a:t> </a:t>
            </a:r>
            <a:r>
              <a:rPr lang="en-US" altLang="zh-CN" dirty="0"/>
              <a:t>)</a:t>
            </a:r>
            <a:r>
              <a:rPr lang="zh-CN" altLang="en-US" dirty="0"/>
              <a:t>的循环。板</a:t>
            </a:r>
            <a:r>
              <a:rPr lang="en-US" altLang="zh-CN" dirty="0"/>
              <a:t>22</a:t>
            </a:r>
            <a:r>
              <a:rPr lang="zh-CN" altLang="en-US" dirty="0"/>
              <a:t>的上部包含气流孔</a:t>
            </a:r>
            <a:r>
              <a:rPr lang="en-US" altLang="zh-CN" dirty="0"/>
              <a:t>( 223</a:t>
            </a:r>
            <a:r>
              <a:rPr lang="zh-CN" altLang="en-US" dirty="0"/>
              <a:t> </a:t>
            </a:r>
            <a:r>
              <a:rPr lang="en-US" altLang="zh-CN" dirty="0"/>
              <a:t>)</a:t>
            </a:r>
            <a:r>
              <a:rPr lang="zh-CN" altLang="en-US" dirty="0"/>
              <a:t>以允许气态氢</a:t>
            </a:r>
            <a:r>
              <a:rPr lang="en-US" altLang="zh-CN" dirty="0"/>
              <a:t>-</a:t>
            </a:r>
            <a:r>
              <a:rPr lang="zh-CN" altLang="en-US" dirty="0"/>
              <a:t>氧循环。</a:t>
            </a:r>
            <a:endParaRPr lang="en-US" altLang="zh-CN" dirty="0"/>
          </a:p>
          <a:p>
            <a:r>
              <a:rPr lang="zh-CN" altLang="en-US" dirty="0"/>
              <a:t>独特的设置可以很容易地按需产生气体。当系统不使用时，不存在氢气</a:t>
            </a:r>
            <a:r>
              <a:rPr lang="en-US" altLang="zh-CN" dirty="0"/>
              <a:t>/</a:t>
            </a:r>
            <a:r>
              <a:rPr lang="zh-CN" altLang="en-US" dirty="0"/>
              <a:t>氧气，因此系统可靠且安全。</a:t>
            </a:r>
            <a:endParaRPr lang="en-US" altLang="zh-CN" dirty="0"/>
          </a:p>
          <a:p>
            <a:r>
              <a:rPr lang="zh-CN" altLang="en-US" sz="2400" dirty="0"/>
              <a:t>固定挡板</a:t>
            </a:r>
            <a:endParaRPr lang="en-US" altLang="zh-CN" sz="2400" dirty="0"/>
          </a:p>
          <a:p>
            <a:r>
              <a:rPr lang="zh-CN" altLang="en-US" sz="2400" dirty="0"/>
              <a:t>气体生成</a:t>
            </a:r>
            <a:endParaRPr lang="en-US" altLang="zh-CN" sz="2400" dirty="0">
              <a:effectLst/>
            </a:endParaRPr>
          </a:p>
          <a:p>
            <a:endParaRPr lang="en-US" sz="2400" dirty="0"/>
          </a:p>
          <a:p>
            <a:endParaRPr lang="en-CN" sz="24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246E2B3-3A8F-D34F-9D59-CDBA430CE64C}"/>
              </a:ext>
            </a:extLst>
          </p:cNvPr>
          <p:cNvPicPr>
            <a:picLocks noChangeAspect="1"/>
          </p:cNvPicPr>
          <p:nvPr/>
        </p:nvPicPr>
        <p:blipFill>
          <a:blip r:embed="rId3"/>
          <a:stretch>
            <a:fillRect/>
          </a:stretch>
        </p:blipFill>
        <p:spPr>
          <a:xfrm>
            <a:off x="6904709" y="1866535"/>
            <a:ext cx="4475531" cy="3121682"/>
          </a:xfrm>
          <a:prstGeom prst="rect">
            <a:avLst/>
          </a:prstGeom>
          <a:effectLst/>
        </p:spPr>
      </p:pic>
    </p:spTree>
    <p:extLst>
      <p:ext uri="{BB962C8B-B14F-4D97-AF65-F5344CB8AC3E}">
        <p14:creationId xmlns:p14="http://schemas.microsoft.com/office/powerpoint/2010/main" val="3570148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a:t>Patent </a:t>
            </a:r>
            <a:r>
              <a:rPr lang="en-US" altLang="zh-CN"/>
              <a:t>7</a:t>
            </a:r>
            <a:endParaRPr lang="en-CN" dirty="0"/>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fontScale="77500" lnSpcReduction="20000"/>
          </a:bodyPr>
          <a:lstStyle/>
          <a:p>
            <a:r>
              <a:rPr lang="en-US" sz="2400" dirty="0">
                <a:hlinkClick r:id="rId2"/>
              </a:rPr>
              <a:t>Portable Compact Electrolytic Hydrogen-Oxygen Gas Generating and Conditioning Apparatus</a:t>
            </a:r>
            <a:endParaRPr lang="en-US" sz="2400" dirty="0"/>
          </a:p>
          <a:p>
            <a:r>
              <a:rPr lang="zh-CN" altLang="en-US" dirty="0"/>
              <a:t>该设备是一个单一的整体直立装置，在一个主外壳容器构件中包含电解水及其所有基本元素</a:t>
            </a:r>
            <a:r>
              <a:rPr lang="en-US" altLang="zh-CN" dirty="0"/>
              <a:t>/</a:t>
            </a:r>
            <a:r>
              <a:rPr lang="zh-CN" altLang="en-US" dirty="0"/>
              <a:t>组分，即：一种用于通过电解产生氢和氧离子气体混合物的水基装置，上游气体调节装置，用于至少净化、洗涤和</a:t>
            </a:r>
            <a:r>
              <a:rPr lang="en-US" altLang="zh-CN" dirty="0"/>
              <a:t>/</a:t>
            </a:r>
            <a:r>
              <a:rPr lang="zh-CN" altLang="en-US" dirty="0"/>
              <a:t>或与供应的空气混合向上移动的离子气体，以及至少一个调节气体出口装置，设置在其上部，与气体调节装置连通，具有安全机构以防止任何气体回火发生。</a:t>
            </a:r>
            <a:endParaRPr lang="en-US" altLang="zh-CN" dirty="0"/>
          </a:p>
          <a:p>
            <a:r>
              <a:rPr lang="zh-CN" altLang="en-US" dirty="0"/>
              <a:t>气体管道</a:t>
            </a:r>
            <a:endParaRPr lang="en-US" altLang="zh-CN" dirty="0"/>
          </a:p>
          <a:p>
            <a:endParaRPr lang="en-US" sz="2400" dirty="0"/>
          </a:p>
          <a:p>
            <a:endParaRPr lang="en-CN" sz="24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DF1027C-9290-C946-897B-0C85EACB49F8}"/>
              </a:ext>
            </a:extLst>
          </p:cNvPr>
          <p:cNvPicPr>
            <a:picLocks noChangeAspect="1"/>
          </p:cNvPicPr>
          <p:nvPr/>
        </p:nvPicPr>
        <p:blipFill>
          <a:blip r:embed="rId3"/>
          <a:stretch>
            <a:fillRect/>
          </a:stretch>
        </p:blipFill>
        <p:spPr>
          <a:xfrm>
            <a:off x="7834375" y="1038792"/>
            <a:ext cx="2616200" cy="4495800"/>
          </a:xfrm>
          <a:prstGeom prst="rect">
            <a:avLst/>
          </a:prstGeom>
        </p:spPr>
      </p:pic>
    </p:spTree>
    <p:extLst>
      <p:ext uri="{BB962C8B-B14F-4D97-AF65-F5344CB8AC3E}">
        <p14:creationId xmlns:p14="http://schemas.microsoft.com/office/powerpoint/2010/main" val="10004650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dirty="0"/>
              <a:t>Patent 8</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fontScale="40000" lnSpcReduction="20000"/>
          </a:bodyPr>
          <a:lstStyle/>
          <a:p>
            <a:r>
              <a:rPr lang="en-US" sz="2400" dirty="0">
                <a:hlinkClick r:id="rId2"/>
              </a:rPr>
              <a:t>Hydrogen/oxygen Generating System With Temperature Control</a:t>
            </a:r>
            <a:r>
              <a:rPr lang="zh-CN" altLang="en-US" sz="2400" dirty="0"/>
              <a:t>	</a:t>
            </a:r>
          </a:p>
          <a:p>
            <a:r>
              <a:rPr lang="en-US" altLang="zh-CN" sz="2400" dirty="0"/>
              <a:t>1. </a:t>
            </a:r>
            <a:r>
              <a:rPr lang="zh-CN" altLang="en-US" sz="2400" dirty="0"/>
              <a:t>一种改进的更安全、紧凑、可移动和高效的混合氢氧燃料发生器系统，包括</a:t>
            </a:r>
          </a:p>
          <a:p>
            <a:r>
              <a:rPr lang="en-US" sz="2400" dirty="0"/>
              <a:t>a. </a:t>
            </a:r>
            <a:r>
              <a:rPr lang="zh-CN" altLang="en-US" sz="2400" dirty="0"/>
              <a:t>至少一个电解池，由用于生产氢气和氧气的电解液和包括至少一个双极电极板的部件组成，并与一个合适的电源连接。</a:t>
            </a:r>
          </a:p>
          <a:p>
            <a:r>
              <a:rPr lang="en-US" sz="2400" dirty="0"/>
              <a:t>b. </a:t>
            </a:r>
            <a:r>
              <a:rPr lang="zh-CN" altLang="en-US" sz="2400" dirty="0"/>
              <a:t>一个储水箱，包括一个氢气和氧气的收集上室，一个从所述气体中去除水分的装置，一个冷却所述储水箱中所含液体的装置，一个根据需要使所述储水箱中所含液体循环的装置，以及一个充满所述电解溶液的下室，其水平足以使所述系统有效运作。</a:t>
            </a:r>
          </a:p>
          <a:p>
            <a:r>
              <a:rPr lang="en-US" sz="2400" dirty="0"/>
              <a:t>c. </a:t>
            </a:r>
            <a:r>
              <a:rPr lang="zh-CN" altLang="en-US" sz="2400" dirty="0"/>
              <a:t>一个冷却系统，包括</a:t>
            </a:r>
          </a:p>
          <a:p>
            <a:r>
              <a:rPr lang="en-US" sz="2400" dirty="0" err="1"/>
              <a:t>i</a:t>
            </a:r>
            <a:r>
              <a:rPr lang="en-US" sz="2400" dirty="0"/>
              <a:t>. </a:t>
            </a:r>
            <a:r>
              <a:rPr lang="zh-CN" altLang="en-US" sz="2400" dirty="0"/>
              <a:t>冷却剂的来源。</a:t>
            </a:r>
          </a:p>
          <a:p>
            <a:r>
              <a:rPr lang="zh-CN" altLang="en-US" sz="2400" dirty="0"/>
              <a:t>用于所述电解液的循环管道； </a:t>
            </a:r>
            <a:r>
              <a:rPr lang="en-US" sz="2400" dirty="0"/>
              <a:t>ii;</a:t>
            </a:r>
          </a:p>
          <a:p>
            <a:r>
              <a:rPr lang="zh-CN" altLang="en-US" sz="2400" dirty="0"/>
              <a:t>用于用所述冷却剂冷却在所述循环管道中循环的所述电解溶液的水冷箱。</a:t>
            </a:r>
          </a:p>
          <a:p>
            <a:r>
              <a:rPr lang="zh-CN" altLang="en-US" sz="2400" dirty="0"/>
              <a:t>液体冷却剂导管，用于使液体冷却剂流经所述发电机系统；以及</a:t>
            </a:r>
          </a:p>
          <a:p>
            <a:r>
              <a:rPr lang="en-US" sz="2400" dirty="0"/>
              <a:t>v. </a:t>
            </a:r>
            <a:r>
              <a:rPr lang="zh-CN" altLang="en-US" sz="2400" dirty="0"/>
              <a:t>至少一个泵，用于通过所述循环管道泵送所述电解溶液，以及通过所述液体冷却剂管道泵送所述液体冷却剂。</a:t>
            </a:r>
          </a:p>
          <a:p>
            <a:r>
              <a:rPr lang="en-US" sz="2400" dirty="0"/>
              <a:t>d. </a:t>
            </a:r>
            <a:r>
              <a:rPr lang="zh-CN" altLang="en-US" sz="2400" dirty="0"/>
              <a:t>根据需要调整在所述至少一个电解池中产生的所述氢氧燃料的点火火焰温度的装置；以及</a:t>
            </a:r>
          </a:p>
          <a:p>
            <a:r>
              <a:rPr lang="en-US" sz="2400" dirty="0"/>
              <a:t>e. </a:t>
            </a:r>
            <a:r>
              <a:rPr lang="zh-CN" altLang="en-US" sz="2400" dirty="0"/>
              <a:t>将所述氢氧燃料转移到燃烧场所的装置。</a:t>
            </a:r>
            <a:endParaRPr lang="en-US" altLang="zh-CN" sz="2400" dirty="0"/>
          </a:p>
          <a:p>
            <a:r>
              <a:rPr lang="en-US" sz="2400" dirty="0" err="1"/>
              <a:t>发生器系统</a:t>
            </a:r>
            <a:endParaRPr lang="en-US" sz="2400" dirty="0"/>
          </a:p>
          <a:p>
            <a:endParaRPr lang="en-CN" sz="24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C726977-0FC2-3046-98A2-1A32FBFC9340}"/>
              </a:ext>
            </a:extLst>
          </p:cNvPr>
          <p:cNvPicPr>
            <a:picLocks noChangeAspect="1"/>
          </p:cNvPicPr>
          <p:nvPr/>
        </p:nvPicPr>
        <p:blipFill>
          <a:blip r:embed="rId3"/>
          <a:stretch>
            <a:fillRect/>
          </a:stretch>
        </p:blipFill>
        <p:spPr>
          <a:xfrm>
            <a:off x="6904709" y="1799402"/>
            <a:ext cx="4475531" cy="3255948"/>
          </a:xfrm>
          <a:prstGeom prst="rect">
            <a:avLst/>
          </a:prstGeom>
          <a:effectLst/>
        </p:spPr>
      </p:pic>
    </p:spTree>
    <p:extLst>
      <p:ext uri="{BB962C8B-B14F-4D97-AF65-F5344CB8AC3E}">
        <p14:creationId xmlns:p14="http://schemas.microsoft.com/office/powerpoint/2010/main" val="389007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3505495" cy="1622321"/>
          </a:xfrm>
        </p:spPr>
        <p:txBody>
          <a:bodyPr>
            <a:normAutofit/>
          </a:bodyPr>
          <a:lstStyle/>
          <a:p>
            <a:r>
              <a:rPr lang="en-CN" dirty="0"/>
              <a:t>Patent 9</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1" y="2438400"/>
            <a:ext cx="3505494" cy="3785419"/>
          </a:xfrm>
        </p:spPr>
        <p:txBody>
          <a:bodyPr>
            <a:normAutofit fontScale="55000" lnSpcReduction="20000"/>
          </a:bodyPr>
          <a:lstStyle/>
          <a:p>
            <a:r>
              <a:rPr lang="en-US" sz="2000" dirty="0">
                <a:hlinkClick r:id="rId2"/>
              </a:rPr>
              <a:t>Steam reformer with internal hydrogen purification</a:t>
            </a:r>
            <a:endParaRPr lang="en-US" sz="2000" dirty="0"/>
          </a:p>
          <a:p>
            <a:r>
              <a:rPr lang="zh-CN" altLang="en-US" dirty="0"/>
              <a:t>具有内部氢气净化的蒸汽重整器包括内部散装氢气纯化、内部氢气精制以去除痕量的一氧化碳和二氧化碳、利用废气加热重整器的集成燃烧方法、高效集成的传热和紧凑的设计。所示蒸汽重整器包括嵌套环形燃烧区、环形重整区、环形氢传输区和圆柱形抛光区的同心圆柱形结构。</a:t>
            </a:r>
            <a:endParaRPr lang="en-US" altLang="zh-CN" dirty="0"/>
          </a:p>
          <a:p>
            <a:r>
              <a:rPr lang="zh-CN" altLang="en-US" dirty="0"/>
              <a:t>提供将甲烷化催化剂加热至大约在</a:t>
            </a:r>
            <a:r>
              <a:rPr lang="en-US" altLang="zh-CN" dirty="0"/>
              <a:t>200</a:t>
            </a:r>
            <a:r>
              <a:rPr lang="zh-CN" altLang="en-US" dirty="0"/>
              <a:t>摄氏度至</a:t>
            </a:r>
            <a:r>
              <a:rPr lang="en-US" altLang="zh-CN" dirty="0"/>
              <a:t>600</a:t>
            </a:r>
            <a:r>
              <a:rPr lang="zh-CN" altLang="en-US" dirty="0"/>
              <a:t>摄氏度范围内的温度的装置，由此渗透通过所述膜的所述一氧化碳和二氧化碳转化为甲烷并产生具有一氧化碳浓度的产物氢气流和低于所述给定水平的二氧化碳；并且从所述甲烷化催化剂床中取出所述产物氢气流。</a:t>
            </a:r>
          </a:p>
          <a:p>
            <a:endParaRPr lang="en-US" altLang="zh-CN" sz="2000" dirty="0"/>
          </a:p>
          <a:p>
            <a:r>
              <a:rPr lang="zh-CN" altLang="en-US" sz="2000" dirty="0"/>
              <a:t>氢气生成</a:t>
            </a:r>
            <a:endParaRPr lang="en-US" sz="2000" dirty="0"/>
          </a:p>
          <a:p>
            <a:endParaRPr lang="en-CN" sz="2000" dirty="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918B1F4-C6CA-4749-8534-9A36BD80E0B4}"/>
              </a:ext>
            </a:extLst>
          </p:cNvPr>
          <p:cNvPicPr>
            <a:picLocks noChangeAspect="1"/>
          </p:cNvPicPr>
          <p:nvPr/>
        </p:nvPicPr>
        <p:blipFill>
          <a:blip r:embed="rId3"/>
          <a:stretch>
            <a:fillRect/>
          </a:stretch>
        </p:blipFill>
        <p:spPr>
          <a:xfrm>
            <a:off x="5405862" y="2261131"/>
            <a:ext cx="6019331" cy="2332491"/>
          </a:xfrm>
          <a:prstGeom prst="rect">
            <a:avLst/>
          </a:prstGeom>
          <a:effectLst/>
        </p:spPr>
      </p:pic>
    </p:spTree>
    <p:extLst>
      <p:ext uri="{BB962C8B-B14F-4D97-AF65-F5344CB8AC3E}">
        <p14:creationId xmlns:p14="http://schemas.microsoft.com/office/powerpoint/2010/main" val="161151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3505495" cy="1622321"/>
          </a:xfrm>
        </p:spPr>
        <p:txBody>
          <a:bodyPr>
            <a:normAutofit/>
          </a:bodyPr>
          <a:lstStyle/>
          <a:p>
            <a:r>
              <a:rPr lang="en-CN" dirty="0"/>
              <a:t>Patent 10</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1" y="2438400"/>
            <a:ext cx="3505494" cy="3785419"/>
          </a:xfrm>
        </p:spPr>
        <p:txBody>
          <a:bodyPr>
            <a:normAutofit fontScale="77500" lnSpcReduction="20000"/>
          </a:bodyPr>
          <a:lstStyle/>
          <a:p>
            <a:r>
              <a:rPr lang="en-US" sz="2000" dirty="0">
                <a:hlinkClick r:id="rId2"/>
              </a:rPr>
              <a:t>Method for the production of hydrogen-containing gaseous mixtures</a:t>
            </a:r>
            <a:endParaRPr lang="en-US" sz="2000" dirty="0"/>
          </a:p>
          <a:p>
            <a:r>
              <a:rPr lang="zh-CN" altLang="en-US" dirty="0"/>
              <a:t>一种生产含氢气体组合物的方法，例如包含氢气和一氧化碳的合成气。可以很好地控制合成气中氢气与一氧化碳 </a:t>
            </a:r>
            <a:r>
              <a:rPr lang="en-US" altLang="zh-CN" dirty="0"/>
              <a:t>(</a:t>
            </a:r>
            <a:r>
              <a:rPr lang="en-US" dirty="0"/>
              <a:t>H2:CO) </a:t>
            </a:r>
            <a:r>
              <a:rPr lang="zh-CN" altLang="en-US" dirty="0"/>
              <a:t>的摩尔比，以产生足以合成有用产品（如甲烷或甲醇）的比例，而无需从合成气中去除碳氧化物。气流调节比例。</a:t>
            </a:r>
            <a:endParaRPr lang="en-US" altLang="zh-CN" dirty="0"/>
          </a:p>
          <a:p>
            <a:r>
              <a:rPr lang="zh-CN" altLang="en-US" dirty="0"/>
              <a:t>氢气生成</a:t>
            </a:r>
          </a:p>
          <a:p>
            <a:endParaRPr lang="en-US" sz="2000" dirty="0"/>
          </a:p>
          <a:p>
            <a:endParaRPr lang="en-CN" sz="2000" dirty="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5F2632B-BCED-8A49-BC64-6CDAB5E94808}"/>
              </a:ext>
            </a:extLst>
          </p:cNvPr>
          <p:cNvPicPr>
            <a:picLocks noChangeAspect="1"/>
          </p:cNvPicPr>
          <p:nvPr/>
        </p:nvPicPr>
        <p:blipFill>
          <a:blip r:embed="rId3"/>
          <a:stretch>
            <a:fillRect/>
          </a:stretch>
        </p:blipFill>
        <p:spPr>
          <a:xfrm>
            <a:off x="5405862" y="1568908"/>
            <a:ext cx="6019331" cy="3716937"/>
          </a:xfrm>
          <a:prstGeom prst="rect">
            <a:avLst/>
          </a:prstGeom>
          <a:effectLst/>
        </p:spPr>
      </p:pic>
    </p:spTree>
    <p:extLst>
      <p:ext uri="{BB962C8B-B14F-4D97-AF65-F5344CB8AC3E}">
        <p14:creationId xmlns:p14="http://schemas.microsoft.com/office/powerpoint/2010/main" val="17728028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3505495" cy="1622321"/>
          </a:xfrm>
        </p:spPr>
        <p:txBody>
          <a:bodyPr>
            <a:normAutofit/>
          </a:bodyPr>
          <a:lstStyle/>
          <a:p>
            <a:r>
              <a:rPr lang="en-CN" dirty="0"/>
              <a:t>Patent 11</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1" y="2438400"/>
            <a:ext cx="3505494" cy="3785419"/>
          </a:xfrm>
        </p:spPr>
        <p:txBody>
          <a:bodyPr>
            <a:normAutofit/>
          </a:bodyPr>
          <a:lstStyle/>
          <a:p>
            <a:r>
              <a:rPr lang="en-US" sz="2000">
                <a:hlinkClick r:id="rId2"/>
              </a:rPr>
              <a:t>Hydrogen producing fuel processing system</a:t>
            </a:r>
            <a:endParaRPr lang="en-US" sz="2000"/>
          </a:p>
          <a:p>
            <a:r>
              <a:rPr lang="zh-CN" altLang="en-US" sz="2000"/>
              <a:t>对安全的担忧要求使用不易燃的燃料原料，用于通过蒸汽重整过程生产氢气。使用不易燃的燃料原料的优点包括消除由于燃料原料的蒸气在封闭环境中积聚而引起的火灾或爆炸危险，并且对于军事应用，消除热金属碎片撞击和穿透燃料储罐的火灾或爆炸风险。</a:t>
            </a:r>
            <a:endParaRPr lang="en-US" sz="2000"/>
          </a:p>
          <a:p>
            <a:endParaRPr lang="en-CN" sz="200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1246D8B-1517-994E-8F8C-4A617553EBBA}"/>
              </a:ext>
            </a:extLst>
          </p:cNvPr>
          <p:cNvPicPr>
            <a:picLocks noChangeAspect="1"/>
          </p:cNvPicPr>
          <p:nvPr/>
        </p:nvPicPr>
        <p:blipFill>
          <a:blip r:embed="rId3"/>
          <a:stretch>
            <a:fillRect/>
          </a:stretch>
        </p:blipFill>
        <p:spPr>
          <a:xfrm>
            <a:off x="5405862" y="2246084"/>
            <a:ext cx="6019331" cy="2362586"/>
          </a:xfrm>
          <a:prstGeom prst="rect">
            <a:avLst/>
          </a:prstGeom>
          <a:effectLst/>
        </p:spPr>
      </p:pic>
    </p:spTree>
    <p:extLst>
      <p:ext uri="{BB962C8B-B14F-4D97-AF65-F5344CB8AC3E}">
        <p14:creationId xmlns:p14="http://schemas.microsoft.com/office/powerpoint/2010/main" val="7849361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3505495" cy="1622321"/>
          </a:xfrm>
        </p:spPr>
        <p:txBody>
          <a:bodyPr>
            <a:normAutofit/>
          </a:bodyPr>
          <a:lstStyle/>
          <a:p>
            <a:r>
              <a:rPr lang="en-CN" dirty="0"/>
              <a:t>Patent 12</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1" y="2438400"/>
            <a:ext cx="3505494" cy="3785419"/>
          </a:xfrm>
        </p:spPr>
        <p:txBody>
          <a:bodyPr>
            <a:normAutofit fontScale="92500" lnSpcReduction="10000"/>
          </a:bodyPr>
          <a:lstStyle/>
          <a:p>
            <a:r>
              <a:rPr lang="en-US" sz="2000" dirty="0">
                <a:hlinkClick r:id="rId2"/>
              </a:rPr>
              <a:t>Steam reformer with internal hydrogen purification</a:t>
            </a:r>
            <a:endParaRPr lang="en-US" sz="2000" dirty="0"/>
          </a:p>
          <a:p>
            <a:endParaRPr lang="zh-CN" altLang="en-US" sz="2000" dirty="0"/>
          </a:p>
          <a:p>
            <a:r>
              <a:rPr lang="zh-CN" altLang="en-US" sz="2000" dirty="0"/>
              <a:t>对安全的关注要求使用不易燃的燃料原料，用于通过蒸汽转化过程生产氢气。使用非易燃燃料原料的优点包括消除因燃料原料的蒸汽在封闭环境中积聚而引起的火灾或爆炸危险，对于军事应用，消除因热金属碎片撞击和穿透燃料储存罐而引起的火灾或爆炸危险。</a:t>
            </a:r>
            <a:endParaRPr lang="en-US" altLang="zh-CN" sz="2000" dirty="0"/>
          </a:p>
          <a:p>
            <a:r>
              <a:rPr lang="zh-CN" altLang="en-US" sz="2000" dirty="0"/>
              <a:t>氢气生成</a:t>
            </a:r>
            <a:endParaRPr lang="en-US" altLang="zh-CN" sz="2000" dirty="0"/>
          </a:p>
          <a:p>
            <a:endParaRPr lang="en-US" sz="2000" dirty="0"/>
          </a:p>
          <a:p>
            <a:endParaRPr lang="en-CN" sz="2000" dirty="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BBDC1CD-24A4-324B-96BC-6852ECAFFE97}"/>
              </a:ext>
            </a:extLst>
          </p:cNvPr>
          <p:cNvPicPr>
            <a:picLocks noChangeAspect="1"/>
          </p:cNvPicPr>
          <p:nvPr/>
        </p:nvPicPr>
        <p:blipFill>
          <a:blip r:embed="rId3"/>
          <a:stretch>
            <a:fillRect/>
          </a:stretch>
        </p:blipFill>
        <p:spPr>
          <a:xfrm>
            <a:off x="5405862" y="2020359"/>
            <a:ext cx="6019331" cy="2814036"/>
          </a:xfrm>
          <a:prstGeom prst="rect">
            <a:avLst/>
          </a:prstGeom>
          <a:effectLst/>
        </p:spPr>
      </p:pic>
    </p:spTree>
    <p:extLst>
      <p:ext uri="{BB962C8B-B14F-4D97-AF65-F5344CB8AC3E}">
        <p14:creationId xmlns:p14="http://schemas.microsoft.com/office/powerpoint/2010/main" val="34901757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dirty="0"/>
              <a:t>Patent 13</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fontScale="85000" lnSpcReduction="20000"/>
          </a:bodyPr>
          <a:lstStyle/>
          <a:p>
            <a:r>
              <a:rPr lang="en-US" sz="2400" dirty="0">
                <a:hlinkClick r:id="rId2"/>
              </a:rPr>
              <a:t>Hydrogen generation by hydrolysis of hydrides for undersea vehicle fuel cell energy systems</a:t>
            </a:r>
            <a:endParaRPr lang="en-US" sz="2400" dirty="0"/>
          </a:p>
          <a:p>
            <a:endParaRPr lang="zh-CN" altLang="en-US" sz="2400" dirty="0"/>
          </a:p>
          <a:p>
            <a:r>
              <a:rPr lang="zh-CN" altLang="en-US" sz="2400" dirty="0"/>
              <a:t>腔体</a:t>
            </a:r>
            <a:r>
              <a:rPr lang="en-US" altLang="zh-CN" sz="2400" dirty="0"/>
              <a:t>26</a:t>
            </a:r>
            <a:r>
              <a:rPr lang="zh-CN" altLang="en-US" sz="2400" dirty="0"/>
              <a:t>的尺寸和形状是为了优化单位体积的重量效率、单位长度的体积效率、安全性和可制造性。如图</a:t>
            </a:r>
            <a:r>
              <a:rPr lang="en-US" altLang="zh-CN" sz="2400" dirty="0"/>
              <a:t>2</a:t>
            </a:r>
            <a:r>
              <a:rPr lang="zh-CN" altLang="en-US" sz="2400" dirty="0"/>
              <a:t>所示，具有半球形圆顶端盖的圆柱形壁部分已被发现是令人满意的。图</a:t>
            </a:r>
            <a:r>
              <a:rPr lang="en-US" altLang="zh-CN" sz="2400" dirty="0"/>
              <a:t>5</a:t>
            </a:r>
            <a:r>
              <a:rPr lang="zh-CN" altLang="en-US" sz="2400" dirty="0"/>
              <a:t>和图</a:t>
            </a:r>
            <a:r>
              <a:rPr lang="en-US" altLang="zh-CN" sz="2400" dirty="0"/>
              <a:t>6</a:t>
            </a:r>
            <a:r>
              <a:rPr lang="zh-CN" altLang="en-US" sz="2400" dirty="0"/>
              <a:t>显示了两个端盖</a:t>
            </a:r>
            <a:r>
              <a:rPr lang="en-US" altLang="zh-CN" sz="2400" dirty="0"/>
              <a:t>30</a:t>
            </a:r>
            <a:r>
              <a:rPr lang="en-US" sz="2400" dirty="0"/>
              <a:t>a</a:t>
            </a:r>
            <a:r>
              <a:rPr lang="zh-CN" altLang="en-US" sz="2400" dirty="0"/>
              <a:t>和</a:t>
            </a:r>
            <a:r>
              <a:rPr lang="en-US" altLang="zh-CN" sz="2400" dirty="0"/>
              <a:t>30</a:t>
            </a:r>
            <a:r>
              <a:rPr lang="en-US" sz="2400" dirty="0"/>
              <a:t>b，</a:t>
            </a:r>
            <a:r>
              <a:rPr lang="zh-CN" altLang="en-US" sz="2400" dirty="0"/>
              <a:t>它们采用了圆顶结构。图</a:t>
            </a:r>
            <a:r>
              <a:rPr lang="en-US" altLang="zh-CN" sz="2400" dirty="0"/>
              <a:t>7</a:t>
            </a:r>
            <a:r>
              <a:rPr lang="zh-CN" altLang="en-US" sz="2400" dirty="0"/>
              <a:t>显示了另一个端盖</a:t>
            </a:r>
            <a:r>
              <a:rPr lang="en-US" altLang="zh-CN" sz="2400" dirty="0"/>
              <a:t>30</a:t>
            </a:r>
            <a:r>
              <a:rPr lang="en-US" sz="2400" dirty="0"/>
              <a:t>c，</a:t>
            </a:r>
            <a:r>
              <a:rPr lang="zh-CN" altLang="en-US" sz="2400" dirty="0"/>
              <a:t>它有一个相对扁平的壁</a:t>
            </a:r>
            <a:r>
              <a:rPr lang="en-US" altLang="zh-CN" sz="2400" dirty="0"/>
              <a:t>31</a:t>
            </a:r>
            <a:r>
              <a:rPr lang="zh-CN" altLang="en-US" sz="2400" dirty="0"/>
              <a:t>，具有曲率半径</a:t>
            </a:r>
            <a:r>
              <a:rPr lang="en-US" sz="2400" dirty="0"/>
              <a:t>R.sub.1</a:t>
            </a:r>
            <a:r>
              <a:rPr lang="zh-CN" altLang="en-US" sz="2400" dirty="0"/>
              <a:t>和一个相对弯曲的环形侧壁</a:t>
            </a:r>
            <a:r>
              <a:rPr lang="en-US" altLang="zh-CN" sz="2400" dirty="0"/>
              <a:t>33</a:t>
            </a:r>
            <a:r>
              <a:rPr lang="zh-CN" altLang="en-US" sz="2400" dirty="0"/>
              <a:t>，曲率半径</a:t>
            </a:r>
            <a:r>
              <a:rPr lang="en-US" sz="2400" dirty="0"/>
              <a:t>R.sub.2</a:t>
            </a:r>
            <a:r>
              <a:rPr lang="zh-CN" altLang="en-US" sz="2400" dirty="0"/>
              <a:t>小于</a:t>
            </a:r>
            <a:r>
              <a:rPr lang="en-US" sz="2400" dirty="0"/>
              <a:t>R.sub.1。</a:t>
            </a:r>
          </a:p>
          <a:p>
            <a:r>
              <a:rPr lang="en-US" sz="2400" dirty="0" err="1"/>
              <a:t>壁结构</a:t>
            </a:r>
            <a:endParaRPr lang="en-US" sz="2400" dirty="0"/>
          </a:p>
          <a:p>
            <a:endParaRPr lang="en-CN" sz="24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64A70A3-8D3A-8B41-928B-0B4C16E08B8E}"/>
              </a:ext>
            </a:extLst>
          </p:cNvPr>
          <p:cNvPicPr>
            <a:picLocks noChangeAspect="1"/>
          </p:cNvPicPr>
          <p:nvPr/>
        </p:nvPicPr>
        <p:blipFill>
          <a:blip r:embed="rId3"/>
          <a:stretch>
            <a:fillRect/>
          </a:stretch>
        </p:blipFill>
        <p:spPr>
          <a:xfrm>
            <a:off x="6904709" y="1933668"/>
            <a:ext cx="4475531" cy="2987416"/>
          </a:xfrm>
          <a:prstGeom prst="rect">
            <a:avLst/>
          </a:prstGeom>
          <a:effectLst/>
        </p:spPr>
      </p:pic>
    </p:spTree>
    <p:extLst>
      <p:ext uri="{BB962C8B-B14F-4D97-AF65-F5344CB8AC3E}">
        <p14:creationId xmlns:p14="http://schemas.microsoft.com/office/powerpoint/2010/main" val="3549879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a:extLst>
              <a:ext uri="{FF2B5EF4-FFF2-40B4-BE49-F238E27FC236}">
                <a16:creationId xmlns:a16="http://schemas.microsoft.com/office/drawing/2014/main" id="{B5FFF645-6253-0945-9355-FEB361F7607B}"/>
              </a:ext>
            </a:extLst>
          </p:cNvPr>
          <p:cNvSpPr/>
          <p:nvPr/>
        </p:nvSpPr>
        <p:spPr>
          <a:xfrm>
            <a:off x="7585819" y="3098340"/>
            <a:ext cx="1700613" cy="287640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N"/>
          </a:p>
        </p:txBody>
      </p:sp>
      <p:sp>
        <p:nvSpPr>
          <p:cNvPr id="12" name="Rounded Rectangle 11">
            <a:extLst>
              <a:ext uri="{FF2B5EF4-FFF2-40B4-BE49-F238E27FC236}">
                <a16:creationId xmlns:a16="http://schemas.microsoft.com/office/drawing/2014/main" id="{B2A8756E-E896-3D44-819D-16175167F846}"/>
              </a:ext>
            </a:extLst>
          </p:cNvPr>
          <p:cNvSpPr/>
          <p:nvPr/>
        </p:nvSpPr>
        <p:spPr>
          <a:xfrm>
            <a:off x="7605757" y="131719"/>
            <a:ext cx="1700613" cy="287640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N"/>
          </a:p>
        </p:txBody>
      </p:sp>
      <p:sp>
        <p:nvSpPr>
          <p:cNvPr id="2" name="Title 1">
            <a:extLst>
              <a:ext uri="{FF2B5EF4-FFF2-40B4-BE49-F238E27FC236}">
                <a16:creationId xmlns:a16="http://schemas.microsoft.com/office/drawing/2014/main" id="{A596A657-0337-0042-BE7F-BD0F9ADF4966}"/>
              </a:ext>
            </a:extLst>
          </p:cNvPr>
          <p:cNvSpPr>
            <a:spLocks noGrp="1"/>
          </p:cNvSpPr>
          <p:nvPr>
            <p:ph type="title"/>
          </p:nvPr>
        </p:nvSpPr>
        <p:spPr/>
        <p:txBody>
          <a:bodyPr/>
          <a:lstStyle/>
          <a:p>
            <a:r>
              <a:rPr lang="en-CN" dirty="0"/>
              <a:t>Outline</a:t>
            </a:r>
          </a:p>
        </p:txBody>
      </p:sp>
      <p:sp>
        <p:nvSpPr>
          <p:cNvPr id="3" name="Content Placeholder 2">
            <a:extLst>
              <a:ext uri="{FF2B5EF4-FFF2-40B4-BE49-F238E27FC236}">
                <a16:creationId xmlns:a16="http://schemas.microsoft.com/office/drawing/2014/main" id="{B622B893-DE4C-FD4E-9934-33B58E4FE39D}"/>
              </a:ext>
            </a:extLst>
          </p:cNvPr>
          <p:cNvSpPr>
            <a:spLocks noGrp="1"/>
          </p:cNvSpPr>
          <p:nvPr>
            <p:ph idx="1"/>
          </p:nvPr>
        </p:nvSpPr>
        <p:spPr>
          <a:xfrm>
            <a:off x="838200" y="1825625"/>
            <a:ext cx="3767983" cy="4351338"/>
          </a:xfrm>
        </p:spPr>
        <p:txBody>
          <a:bodyPr/>
          <a:lstStyle/>
          <a:p>
            <a:r>
              <a:rPr lang="en-CN" dirty="0"/>
              <a:t>Search String</a:t>
            </a:r>
          </a:p>
          <a:p>
            <a:r>
              <a:rPr lang="en-CN" dirty="0"/>
              <a:t>Patent Analysis</a:t>
            </a:r>
          </a:p>
          <a:p>
            <a:r>
              <a:rPr lang="en-CN" dirty="0"/>
              <a:t>Generalization</a:t>
            </a:r>
          </a:p>
          <a:p>
            <a:r>
              <a:rPr lang="en-CN" dirty="0"/>
              <a:t>Solution</a:t>
            </a:r>
          </a:p>
          <a:p>
            <a:endParaRPr lang="en-CN" dirty="0"/>
          </a:p>
          <a:p>
            <a:endParaRPr lang="en-CN" dirty="0"/>
          </a:p>
          <a:p>
            <a:pPr lvl="1"/>
            <a:endParaRPr lang="en-CN" dirty="0"/>
          </a:p>
          <a:p>
            <a:pPr lvl="1"/>
            <a:endParaRPr lang="en-CN" dirty="0"/>
          </a:p>
          <a:p>
            <a:endParaRPr lang="en-CN" dirty="0"/>
          </a:p>
        </p:txBody>
      </p:sp>
      <p:sp>
        <p:nvSpPr>
          <p:cNvPr id="4" name="TextBox 3">
            <a:extLst>
              <a:ext uri="{FF2B5EF4-FFF2-40B4-BE49-F238E27FC236}">
                <a16:creationId xmlns:a16="http://schemas.microsoft.com/office/drawing/2014/main" id="{E714CAE0-A6E2-D148-8B8B-D738C522FD3D}"/>
              </a:ext>
            </a:extLst>
          </p:cNvPr>
          <p:cNvSpPr txBox="1"/>
          <p:nvPr/>
        </p:nvSpPr>
        <p:spPr>
          <a:xfrm>
            <a:off x="7682669" y="131719"/>
            <a:ext cx="2230453"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t>Patent 1</a:t>
            </a:r>
          </a:p>
          <a:p>
            <a:pPr marL="285750" indent="-285750">
              <a:buFont typeface="Arial" panose="020B0604020202020204" pitchFamily="34" charset="0"/>
              <a:buChar char="•"/>
            </a:pPr>
            <a:r>
              <a:rPr lang="en-US" sz="2000" dirty="0"/>
              <a:t>Patent 2</a:t>
            </a:r>
          </a:p>
          <a:p>
            <a:pPr marL="285750" indent="-285750">
              <a:buFont typeface="Arial" panose="020B0604020202020204" pitchFamily="34" charset="0"/>
              <a:buChar char="•"/>
            </a:pPr>
            <a:r>
              <a:rPr lang="en-US" sz="2000" dirty="0"/>
              <a:t>Patent 3</a:t>
            </a:r>
          </a:p>
          <a:p>
            <a:pPr marL="285750" indent="-285750">
              <a:buFont typeface="Arial" panose="020B0604020202020204" pitchFamily="34" charset="0"/>
              <a:buChar char="•"/>
            </a:pPr>
            <a:r>
              <a:rPr lang="en-US" sz="2000" dirty="0"/>
              <a:t>Patent 4</a:t>
            </a:r>
          </a:p>
          <a:p>
            <a:pPr marL="285750" indent="-285750">
              <a:buFont typeface="Arial" panose="020B0604020202020204" pitchFamily="34" charset="0"/>
              <a:buChar char="•"/>
            </a:pPr>
            <a:r>
              <a:rPr lang="en-US" sz="2000" dirty="0"/>
              <a:t>Patent 5</a:t>
            </a:r>
          </a:p>
          <a:p>
            <a:pPr marL="285750" indent="-285750">
              <a:buFont typeface="Arial" panose="020B0604020202020204" pitchFamily="34" charset="0"/>
              <a:buChar char="•"/>
            </a:pPr>
            <a:r>
              <a:rPr lang="en-US" sz="2000" dirty="0"/>
              <a:t>Patent 6</a:t>
            </a:r>
          </a:p>
          <a:p>
            <a:pPr marL="285750" indent="-285750">
              <a:buFont typeface="Arial" panose="020B0604020202020204" pitchFamily="34" charset="0"/>
              <a:buChar char="•"/>
            </a:pPr>
            <a:r>
              <a:rPr lang="en-US" sz="2000" dirty="0"/>
              <a:t>Patent 7</a:t>
            </a:r>
          </a:p>
          <a:p>
            <a:pPr marL="285750" indent="-285750">
              <a:buFont typeface="Arial" panose="020B0604020202020204" pitchFamily="34" charset="0"/>
              <a:buChar char="•"/>
            </a:pPr>
            <a:r>
              <a:rPr lang="en-US" sz="2000" dirty="0"/>
              <a:t>Patent 8</a:t>
            </a:r>
          </a:p>
          <a:p>
            <a:endParaRPr lang="en-US" sz="2000" dirty="0"/>
          </a:p>
          <a:p>
            <a:pPr marL="285750" indent="-285750">
              <a:buFont typeface="Arial" panose="020B0604020202020204" pitchFamily="34" charset="0"/>
              <a:buChar char="•"/>
            </a:pPr>
            <a:endParaRPr lang="en-CN" sz="2000" dirty="0"/>
          </a:p>
        </p:txBody>
      </p:sp>
      <p:sp>
        <p:nvSpPr>
          <p:cNvPr id="5" name="Rounded Rectangle 4">
            <a:extLst>
              <a:ext uri="{FF2B5EF4-FFF2-40B4-BE49-F238E27FC236}">
                <a16:creationId xmlns:a16="http://schemas.microsoft.com/office/drawing/2014/main" id="{E0B67ADB-F821-8240-AADB-06CDEBA98308}"/>
              </a:ext>
            </a:extLst>
          </p:cNvPr>
          <p:cNvSpPr/>
          <p:nvPr/>
        </p:nvSpPr>
        <p:spPr>
          <a:xfrm>
            <a:off x="4606183" y="1507643"/>
            <a:ext cx="1324598" cy="77766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Highly relevant</a:t>
            </a:r>
          </a:p>
        </p:txBody>
      </p:sp>
      <p:sp>
        <p:nvSpPr>
          <p:cNvPr id="6" name="Rounded Rectangle 5">
            <a:extLst>
              <a:ext uri="{FF2B5EF4-FFF2-40B4-BE49-F238E27FC236}">
                <a16:creationId xmlns:a16="http://schemas.microsoft.com/office/drawing/2014/main" id="{F90D8887-7D5B-5A40-A1BD-CE3216D77720}"/>
              </a:ext>
            </a:extLst>
          </p:cNvPr>
          <p:cNvSpPr/>
          <p:nvPr/>
        </p:nvSpPr>
        <p:spPr>
          <a:xfrm>
            <a:off x="4606183" y="2858847"/>
            <a:ext cx="1324598" cy="77766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Highly cited</a:t>
            </a:r>
          </a:p>
        </p:txBody>
      </p:sp>
      <p:sp>
        <p:nvSpPr>
          <p:cNvPr id="8" name="Right Arrow 7">
            <a:extLst>
              <a:ext uri="{FF2B5EF4-FFF2-40B4-BE49-F238E27FC236}">
                <a16:creationId xmlns:a16="http://schemas.microsoft.com/office/drawing/2014/main" id="{E8996913-6C4D-FE47-ACE5-9EBD90606AAE}"/>
              </a:ext>
            </a:extLst>
          </p:cNvPr>
          <p:cNvSpPr/>
          <p:nvPr/>
        </p:nvSpPr>
        <p:spPr>
          <a:xfrm>
            <a:off x="3537959" y="2402545"/>
            <a:ext cx="837488" cy="38198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N"/>
          </a:p>
        </p:txBody>
      </p:sp>
      <p:sp>
        <p:nvSpPr>
          <p:cNvPr id="9" name="TextBox 8">
            <a:extLst>
              <a:ext uri="{FF2B5EF4-FFF2-40B4-BE49-F238E27FC236}">
                <a16:creationId xmlns:a16="http://schemas.microsoft.com/office/drawing/2014/main" id="{C870E873-01E9-8845-9094-F23B9D668089}"/>
              </a:ext>
            </a:extLst>
          </p:cNvPr>
          <p:cNvSpPr txBox="1"/>
          <p:nvPr/>
        </p:nvSpPr>
        <p:spPr>
          <a:xfrm>
            <a:off x="7682670" y="3076555"/>
            <a:ext cx="2230453" cy="2862322"/>
          </a:xfrm>
          <a:prstGeom prst="rect">
            <a:avLst/>
          </a:prstGeom>
          <a:noFill/>
        </p:spPr>
        <p:txBody>
          <a:bodyPr wrap="square" rtlCol="0">
            <a:spAutoFit/>
          </a:bodyPr>
          <a:lstStyle/>
          <a:p>
            <a:pPr marL="285750" indent="-285750">
              <a:buFont typeface="Arial" panose="020B0604020202020204" pitchFamily="34" charset="0"/>
              <a:buChar char="•"/>
            </a:pPr>
            <a:r>
              <a:rPr lang="en-US" sz="2000" dirty="0"/>
              <a:t>Patent 9</a:t>
            </a:r>
          </a:p>
          <a:p>
            <a:pPr marL="285750" indent="-285750">
              <a:buFont typeface="Arial" panose="020B0604020202020204" pitchFamily="34" charset="0"/>
              <a:buChar char="•"/>
            </a:pPr>
            <a:r>
              <a:rPr lang="en-US" sz="2000" dirty="0"/>
              <a:t>Patent 10</a:t>
            </a:r>
          </a:p>
          <a:p>
            <a:pPr marL="285750" indent="-285750">
              <a:buFont typeface="Arial" panose="020B0604020202020204" pitchFamily="34" charset="0"/>
              <a:buChar char="•"/>
            </a:pPr>
            <a:r>
              <a:rPr lang="en-US" sz="2000" dirty="0"/>
              <a:t>Patent 11</a:t>
            </a:r>
          </a:p>
          <a:p>
            <a:pPr marL="285750" indent="-285750">
              <a:buFont typeface="Arial" panose="020B0604020202020204" pitchFamily="34" charset="0"/>
              <a:buChar char="•"/>
            </a:pPr>
            <a:r>
              <a:rPr lang="en-US" sz="2000" dirty="0"/>
              <a:t>Patent 12</a:t>
            </a:r>
          </a:p>
          <a:p>
            <a:pPr marL="285750" indent="-285750">
              <a:buFont typeface="Arial" panose="020B0604020202020204" pitchFamily="34" charset="0"/>
              <a:buChar char="•"/>
            </a:pPr>
            <a:r>
              <a:rPr lang="en-US" sz="2000" dirty="0"/>
              <a:t>Patent 13</a:t>
            </a:r>
          </a:p>
          <a:p>
            <a:pPr marL="285750" indent="-285750">
              <a:buFont typeface="Arial" panose="020B0604020202020204" pitchFamily="34" charset="0"/>
              <a:buChar char="•"/>
            </a:pPr>
            <a:r>
              <a:rPr lang="en-US" sz="2000" dirty="0"/>
              <a:t>Patent 14</a:t>
            </a:r>
          </a:p>
          <a:p>
            <a:pPr marL="285750" indent="-285750">
              <a:buFont typeface="Arial" panose="020B0604020202020204" pitchFamily="34" charset="0"/>
              <a:buChar char="•"/>
            </a:pPr>
            <a:r>
              <a:rPr lang="en-US" sz="2000" dirty="0"/>
              <a:t>Patent 15</a:t>
            </a:r>
          </a:p>
          <a:p>
            <a:pPr marL="285750" indent="-285750">
              <a:buFont typeface="Arial" panose="020B0604020202020204" pitchFamily="34" charset="0"/>
              <a:buChar char="•"/>
            </a:pPr>
            <a:r>
              <a:rPr lang="en-US" sz="2000" dirty="0"/>
              <a:t>Patent 16</a:t>
            </a:r>
          </a:p>
          <a:p>
            <a:pPr marL="285750" indent="-285750">
              <a:buFont typeface="Arial" panose="020B0604020202020204" pitchFamily="34" charset="0"/>
              <a:buChar char="•"/>
            </a:pPr>
            <a:endParaRPr lang="en-CN" sz="2000" dirty="0"/>
          </a:p>
        </p:txBody>
      </p:sp>
      <p:sp>
        <p:nvSpPr>
          <p:cNvPr id="10" name="Right Arrow 9">
            <a:extLst>
              <a:ext uri="{FF2B5EF4-FFF2-40B4-BE49-F238E27FC236}">
                <a16:creationId xmlns:a16="http://schemas.microsoft.com/office/drawing/2014/main" id="{FA5C775D-559F-0F4A-9095-9E961AC8B731}"/>
              </a:ext>
            </a:extLst>
          </p:cNvPr>
          <p:cNvSpPr/>
          <p:nvPr/>
        </p:nvSpPr>
        <p:spPr>
          <a:xfrm>
            <a:off x="6387981" y="1571718"/>
            <a:ext cx="837488" cy="38198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N"/>
          </a:p>
        </p:txBody>
      </p:sp>
      <p:sp>
        <p:nvSpPr>
          <p:cNvPr id="11" name="Right Arrow 10">
            <a:extLst>
              <a:ext uri="{FF2B5EF4-FFF2-40B4-BE49-F238E27FC236}">
                <a16:creationId xmlns:a16="http://schemas.microsoft.com/office/drawing/2014/main" id="{09EB4B17-D28D-4E4B-82F1-1F282D168C2E}"/>
              </a:ext>
            </a:extLst>
          </p:cNvPr>
          <p:cNvSpPr/>
          <p:nvPr/>
        </p:nvSpPr>
        <p:spPr>
          <a:xfrm>
            <a:off x="6358071" y="3211197"/>
            <a:ext cx="837488" cy="38198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CN"/>
          </a:p>
        </p:txBody>
      </p:sp>
    </p:spTree>
    <p:extLst>
      <p:ext uri="{BB962C8B-B14F-4D97-AF65-F5344CB8AC3E}">
        <p14:creationId xmlns:p14="http://schemas.microsoft.com/office/powerpoint/2010/main" val="18141479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dirty="0"/>
              <a:t>Patent 14</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fontScale="55000" lnSpcReduction="20000"/>
          </a:bodyPr>
          <a:lstStyle/>
          <a:p>
            <a:r>
              <a:rPr lang="en-US" sz="2400" dirty="0">
                <a:hlinkClick r:id="rId2"/>
              </a:rPr>
              <a:t>System for hydrogen generation</a:t>
            </a:r>
            <a:endParaRPr lang="en-US" sz="2400" dirty="0"/>
          </a:p>
          <a:p>
            <a:r>
              <a:rPr lang="zh-CN" altLang="en-US" dirty="0"/>
              <a:t>本发明涉及用于储存和控制释放氢气的组合物和方法。具体而言，本发明涉及使用基于硼氢化物的溶液作为储氢源和从其中释放氢的催化剂体系。</a:t>
            </a:r>
          </a:p>
          <a:p>
            <a:r>
              <a:rPr lang="zh-CN" altLang="en-US" dirty="0"/>
              <a:t>一种制氢系统，包括：</a:t>
            </a:r>
            <a:r>
              <a:rPr lang="en-US" altLang="zh-CN" dirty="0"/>
              <a:t>(</a:t>
            </a:r>
            <a:r>
              <a:rPr lang="en-US" dirty="0"/>
              <a:t>A)</a:t>
            </a:r>
            <a:r>
              <a:rPr lang="zh-CN" altLang="en-US" dirty="0"/>
              <a:t>金属氢化物溶液，包含金属氢化物、提供</a:t>
            </a:r>
            <a:r>
              <a:rPr lang="en-US" dirty="0"/>
              <a:t>pH</a:t>
            </a:r>
            <a:r>
              <a:rPr lang="zh-CN" altLang="en-US" dirty="0"/>
              <a:t>为</a:t>
            </a:r>
            <a:r>
              <a:rPr lang="en-US" altLang="zh-CN" dirty="0"/>
              <a:t>7</a:t>
            </a:r>
            <a:r>
              <a:rPr lang="zh-CN" altLang="en-US" dirty="0"/>
              <a:t>或更高的稳定剂和水；和</a:t>
            </a:r>
            <a:r>
              <a:rPr lang="en-US" altLang="zh-CN" dirty="0"/>
              <a:t>(</a:t>
            </a:r>
            <a:r>
              <a:rPr lang="en-US" dirty="0"/>
              <a:t>B)</a:t>
            </a:r>
            <a:r>
              <a:rPr lang="zh-CN" altLang="en-US" dirty="0"/>
              <a:t>制氢催化剂体系，其包含制氢催化剂，该制氢催化剂包含具有与其结合、包埋和</a:t>
            </a:r>
            <a:r>
              <a:rPr lang="en-US" altLang="zh-CN" dirty="0"/>
              <a:t>/</a:t>
            </a:r>
            <a:r>
              <a:rPr lang="zh-CN" altLang="en-US" dirty="0"/>
              <a:t>或涂覆在其上的过渡金属分子的基材，以及将催化剂与反应的金属氢化物分离的容纳系统。</a:t>
            </a:r>
          </a:p>
          <a:p>
            <a:r>
              <a:rPr lang="en-US" altLang="zh-CN" dirty="0"/>
              <a:t>2.</a:t>
            </a:r>
            <a:r>
              <a:rPr lang="zh-CN" altLang="en-US" dirty="0"/>
              <a:t>根据权利要求</a:t>
            </a:r>
            <a:r>
              <a:rPr lang="en-US" altLang="zh-CN" dirty="0"/>
              <a:t>1</a:t>
            </a:r>
            <a:r>
              <a:rPr lang="zh-CN" altLang="en-US" dirty="0"/>
              <a:t>所述的制氢系统，其特征在于，所述金属氢化物选自硼氢化钠、硼氢化锂、硼氢化钾、硼氢化铵、四甲基硼氢化铵及其混合物。</a:t>
            </a:r>
          </a:p>
          <a:p>
            <a:r>
              <a:rPr lang="en-US" altLang="zh-CN" dirty="0"/>
              <a:t>2.</a:t>
            </a:r>
            <a:r>
              <a:rPr lang="zh-CN" altLang="en-US" dirty="0"/>
              <a:t>根据权利要求</a:t>
            </a:r>
            <a:r>
              <a:rPr lang="en-US" altLang="zh-CN" dirty="0"/>
              <a:t>1</a:t>
            </a:r>
            <a:r>
              <a:rPr lang="zh-CN" altLang="en-US" dirty="0"/>
              <a:t>所述的制氢系统，其特征在于，所述稳定剂选自氢氧化钠、氢氧化锂、氢氧化钾、硫化钠、硫脲、二硫化碳、锌酸钠、没食子酸钠及其混合物。</a:t>
            </a:r>
            <a:endParaRPr lang="en-US" altLang="zh-CN" dirty="0"/>
          </a:p>
          <a:p>
            <a:r>
              <a:rPr lang="zh-CN" altLang="en-CN" dirty="0"/>
              <a:t>制氢系统</a:t>
            </a:r>
            <a:r>
              <a:rPr lang="zh-CN" altLang="en-US" dirty="0"/>
              <a:t>的催化剂：材料本身的改变</a:t>
            </a:r>
          </a:p>
          <a:p>
            <a:endParaRPr lang="en-US" sz="2400" dirty="0"/>
          </a:p>
          <a:p>
            <a:endParaRPr lang="en-CN" sz="24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752657F-8489-8C43-8044-0766097A800D}"/>
              </a:ext>
            </a:extLst>
          </p:cNvPr>
          <p:cNvPicPr>
            <a:picLocks noChangeAspect="1"/>
          </p:cNvPicPr>
          <p:nvPr/>
        </p:nvPicPr>
        <p:blipFill>
          <a:blip r:embed="rId3"/>
          <a:stretch>
            <a:fillRect/>
          </a:stretch>
        </p:blipFill>
        <p:spPr>
          <a:xfrm>
            <a:off x="7391553" y="833418"/>
            <a:ext cx="3501843" cy="5187917"/>
          </a:xfrm>
          <a:prstGeom prst="rect">
            <a:avLst/>
          </a:prstGeom>
          <a:effectLst/>
        </p:spPr>
      </p:pic>
    </p:spTree>
    <p:extLst>
      <p:ext uri="{BB962C8B-B14F-4D97-AF65-F5344CB8AC3E}">
        <p14:creationId xmlns:p14="http://schemas.microsoft.com/office/powerpoint/2010/main" val="2729329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dirty="0"/>
              <a:t>Patent 15</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lnSpcReduction="10000"/>
          </a:bodyPr>
          <a:lstStyle/>
          <a:p>
            <a:r>
              <a:rPr lang="en-US" sz="2000" dirty="0">
                <a:hlinkClick r:id="rId2"/>
              </a:rPr>
              <a:t>Method and system for supplying hydrogen for use in fuel cells</a:t>
            </a:r>
            <a:endParaRPr lang="en-US" sz="2000" dirty="0"/>
          </a:p>
          <a:p>
            <a:r>
              <a:rPr lang="en-US" altLang="zh-CN" sz="2000" dirty="0"/>
              <a:t>55. </a:t>
            </a:r>
            <a:r>
              <a:rPr lang="zh-CN" altLang="en-US" sz="2000" dirty="0"/>
              <a:t>优选的是，背压控制装置在冷凝期间将尾气流中的压力保持在约</a:t>
            </a:r>
            <a:r>
              <a:rPr lang="en-US" altLang="zh-CN" sz="2000" dirty="0"/>
              <a:t>100</a:t>
            </a:r>
            <a:r>
              <a:rPr lang="zh-CN" altLang="en-US" sz="2000" dirty="0"/>
              <a:t>千帕至约工作重整反应压力的水平。在使用背压控制装置</a:t>
            </a:r>
            <a:r>
              <a:rPr lang="en-US" altLang="zh-CN" sz="2000" dirty="0"/>
              <a:t>47</a:t>
            </a:r>
            <a:r>
              <a:rPr lang="en-US" sz="2000" dirty="0"/>
              <a:t>A</a:t>
            </a:r>
            <a:r>
              <a:rPr lang="zh-CN" altLang="en-US" sz="2000" dirty="0"/>
              <a:t>时，即使在高温下（例如，大于约</a:t>
            </a:r>
            <a:r>
              <a:rPr lang="en-US" altLang="zh-CN" sz="2000" dirty="0"/>
              <a:t>80°</a:t>
            </a:r>
            <a:r>
              <a:rPr lang="en-US" sz="2000" dirty="0"/>
              <a:t>C），</a:t>
            </a:r>
            <a:r>
              <a:rPr lang="zh-CN" altLang="en-US" sz="2000" dirty="0"/>
              <a:t>通过在压力下冷凝，水的回收率也会大大增加。这反过来又大大改善了回收和循环使用的尾气处理水</a:t>
            </a:r>
            <a:r>
              <a:rPr lang="en-US" altLang="zh-CN" sz="2000" dirty="0"/>
              <a:t>55</a:t>
            </a:r>
            <a:r>
              <a:rPr lang="zh-CN" altLang="en-US" sz="2000" dirty="0"/>
              <a:t>的数量。此外，在较低的温度下（例如，低于约</a:t>
            </a:r>
            <a:r>
              <a:rPr lang="en-US" altLang="zh-CN" sz="2000" dirty="0"/>
              <a:t>250°</a:t>
            </a:r>
            <a:r>
              <a:rPr lang="en-US" sz="2000" dirty="0"/>
              <a:t>C）</a:t>
            </a:r>
            <a:r>
              <a:rPr lang="zh-CN" altLang="en-US" sz="2000" dirty="0"/>
              <a:t>操作背压控制装置</a:t>
            </a:r>
            <a:r>
              <a:rPr lang="en-US" altLang="zh-CN" sz="2000" dirty="0"/>
              <a:t>47</a:t>
            </a:r>
            <a:r>
              <a:rPr lang="zh-CN" altLang="en-US" sz="2000" dirty="0"/>
              <a:t>可以提高操作性，从而提高加压反应器的整体安全性。</a:t>
            </a:r>
            <a:endParaRPr lang="en-US" altLang="zh-CN" sz="2000" dirty="0"/>
          </a:p>
          <a:p>
            <a:r>
              <a:rPr lang="en-US" sz="2000" dirty="0" err="1"/>
              <a:t>高压反应器的安全性</a:t>
            </a:r>
            <a:endParaRPr lang="en-US" sz="2000" dirty="0"/>
          </a:p>
          <a:p>
            <a:endParaRPr lang="en-CN" sz="20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7385536-86A4-7B4C-9F7E-B61852B829ED}"/>
              </a:ext>
            </a:extLst>
          </p:cNvPr>
          <p:cNvPicPr>
            <a:picLocks noChangeAspect="1"/>
          </p:cNvPicPr>
          <p:nvPr/>
        </p:nvPicPr>
        <p:blipFill>
          <a:blip r:embed="rId3"/>
          <a:stretch>
            <a:fillRect/>
          </a:stretch>
        </p:blipFill>
        <p:spPr>
          <a:xfrm>
            <a:off x="6904709" y="1849752"/>
            <a:ext cx="4475531" cy="3155248"/>
          </a:xfrm>
          <a:prstGeom prst="rect">
            <a:avLst/>
          </a:prstGeom>
          <a:effectLst/>
        </p:spPr>
      </p:pic>
    </p:spTree>
    <p:extLst>
      <p:ext uri="{BB962C8B-B14F-4D97-AF65-F5344CB8AC3E}">
        <p14:creationId xmlns:p14="http://schemas.microsoft.com/office/powerpoint/2010/main" val="11975033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dirty="0"/>
              <a:t>Patent 16</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fontScale="92500" lnSpcReduction="10000"/>
          </a:bodyPr>
          <a:lstStyle/>
          <a:p>
            <a:r>
              <a:rPr lang="en-US" sz="2200" dirty="0">
                <a:hlinkClick r:id="rId2"/>
              </a:rPr>
              <a:t>Method of producing membrane electrode assemblies for use in proton exchange membrane and direct methanol fuel cells</a:t>
            </a:r>
            <a:endParaRPr lang="en-US" sz="2200" dirty="0"/>
          </a:p>
          <a:p>
            <a:r>
              <a:rPr lang="zh-CN" altLang="en-US" sz="2200" dirty="0"/>
              <a:t>生产用于质子交换膜和直接甲醇燃料电池的膜电极组件的方法</a:t>
            </a:r>
            <a:endParaRPr lang="en-US" sz="2200" dirty="0"/>
          </a:p>
          <a:p>
            <a:r>
              <a:rPr lang="zh-CN" altLang="en-US" sz="2200" dirty="0"/>
              <a:t>数字印刷的优势在于几个原因。数字印刷可以使材料沉积在基材上而不需要人的直接互动。这通过最大限度地减少人与机器和有害化学品的互动，提高了生产设施的安全性。尽量减少人与制造过程的互动也消除了印刷过程中的人为错误的可能性。</a:t>
            </a:r>
            <a:endParaRPr lang="en-US" altLang="zh-CN" sz="2200" dirty="0"/>
          </a:p>
          <a:p>
            <a:r>
              <a:rPr lang="en-US" sz="2200" dirty="0" err="1"/>
              <a:t>反应器的膜</a:t>
            </a:r>
            <a:endParaRPr lang="en-US" sz="2200" dirty="0"/>
          </a:p>
          <a:p>
            <a:endParaRPr lang="en-CN" sz="22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AE8A50E-2A61-6345-9B90-2B67398F9BCC}"/>
              </a:ext>
            </a:extLst>
          </p:cNvPr>
          <p:cNvPicPr>
            <a:picLocks noChangeAspect="1"/>
          </p:cNvPicPr>
          <p:nvPr/>
        </p:nvPicPr>
        <p:blipFill>
          <a:blip r:embed="rId3"/>
          <a:stretch>
            <a:fillRect/>
          </a:stretch>
        </p:blipFill>
        <p:spPr>
          <a:xfrm rot="5400000">
            <a:off x="7341074" y="1189611"/>
            <a:ext cx="3602801" cy="4475531"/>
          </a:xfrm>
          <a:prstGeom prst="rect">
            <a:avLst/>
          </a:prstGeom>
          <a:effectLst/>
        </p:spPr>
      </p:pic>
    </p:spTree>
    <p:extLst>
      <p:ext uri="{BB962C8B-B14F-4D97-AF65-F5344CB8AC3E}">
        <p14:creationId xmlns:p14="http://schemas.microsoft.com/office/powerpoint/2010/main" val="7738820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A39A7-6BB2-8C46-8FDC-39F4AB75A221}"/>
              </a:ext>
            </a:extLst>
          </p:cNvPr>
          <p:cNvSpPr>
            <a:spLocks noGrp="1"/>
          </p:cNvSpPr>
          <p:nvPr>
            <p:ph type="title"/>
          </p:nvPr>
        </p:nvSpPr>
        <p:spPr/>
        <p:txBody>
          <a:bodyPr/>
          <a:lstStyle/>
          <a:p>
            <a:r>
              <a:rPr lang="en-US" dirty="0"/>
              <a:t>Selected</a:t>
            </a:r>
            <a:endParaRPr lang="en-CN" dirty="0"/>
          </a:p>
        </p:txBody>
      </p:sp>
      <p:sp>
        <p:nvSpPr>
          <p:cNvPr id="3" name="Content Placeholder 2">
            <a:extLst>
              <a:ext uri="{FF2B5EF4-FFF2-40B4-BE49-F238E27FC236}">
                <a16:creationId xmlns:a16="http://schemas.microsoft.com/office/drawing/2014/main" id="{B6EE7DED-5D16-6B43-9554-A5C35144B302}"/>
              </a:ext>
            </a:extLst>
          </p:cNvPr>
          <p:cNvSpPr>
            <a:spLocks noGrp="1"/>
          </p:cNvSpPr>
          <p:nvPr>
            <p:ph idx="1"/>
          </p:nvPr>
        </p:nvSpPr>
        <p:spPr/>
        <p:txBody>
          <a:bodyPr>
            <a:normAutofit lnSpcReduction="10000"/>
          </a:bodyPr>
          <a:lstStyle/>
          <a:p>
            <a:r>
              <a:rPr lang="en-CN" dirty="0"/>
              <a:t>Pipe</a:t>
            </a:r>
          </a:p>
          <a:p>
            <a:pPr lvl="1"/>
            <a:r>
              <a:rPr lang="en-CN" dirty="0"/>
              <a:t>5</a:t>
            </a:r>
          </a:p>
          <a:p>
            <a:pPr lvl="1"/>
            <a:r>
              <a:rPr lang="en-CN" dirty="0"/>
              <a:t>7</a:t>
            </a:r>
          </a:p>
          <a:p>
            <a:r>
              <a:rPr lang="en-CN" dirty="0"/>
              <a:t>Cooling</a:t>
            </a:r>
          </a:p>
          <a:p>
            <a:pPr lvl="1"/>
            <a:r>
              <a:rPr lang="en-CN" dirty="0"/>
              <a:t>15</a:t>
            </a:r>
          </a:p>
          <a:p>
            <a:r>
              <a:rPr lang="en-CN" dirty="0"/>
              <a:t>Battery case</a:t>
            </a:r>
          </a:p>
          <a:p>
            <a:pPr lvl="1"/>
            <a:r>
              <a:rPr lang="en-CN" dirty="0"/>
              <a:t>6</a:t>
            </a:r>
          </a:p>
          <a:p>
            <a:r>
              <a:rPr lang="en-CN" dirty="0"/>
              <a:t>Hydrogen storage</a:t>
            </a:r>
          </a:p>
          <a:p>
            <a:pPr lvl="1"/>
            <a:r>
              <a:rPr lang="en-CN" dirty="0"/>
              <a:t>3</a:t>
            </a:r>
          </a:p>
          <a:p>
            <a:pPr lvl="1"/>
            <a:r>
              <a:rPr lang="en-CN" dirty="0"/>
              <a:t>13</a:t>
            </a:r>
          </a:p>
          <a:p>
            <a:endParaRPr lang="en-CN" dirty="0"/>
          </a:p>
          <a:p>
            <a:endParaRPr lang="en-CN" dirty="0"/>
          </a:p>
        </p:txBody>
      </p:sp>
    </p:spTree>
    <p:extLst>
      <p:ext uri="{BB962C8B-B14F-4D97-AF65-F5344CB8AC3E}">
        <p14:creationId xmlns:p14="http://schemas.microsoft.com/office/powerpoint/2010/main" val="1267023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F3E06-2565-4E49-ADF7-D100E4B1AEB8}"/>
              </a:ext>
            </a:extLst>
          </p:cNvPr>
          <p:cNvSpPr>
            <a:spLocks noGrp="1"/>
          </p:cNvSpPr>
          <p:nvPr>
            <p:ph type="title"/>
          </p:nvPr>
        </p:nvSpPr>
        <p:spPr/>
        <p:txBody>
          <a:bodyPr/>
          <a:lstStyle/>
          <a:p>
            <a:r>
              <a:rPr lang="en-CN" dirty="0"/>
              <a:t>Search String</a:t>
            </a:r>
          </a:p>
        </p:txBody>
      </p:sp>
      <p:sp>
        <p:nvSpPr>
          <p:cNvPr id="3" name="Content Placeholder 2">
            <a:extLst>
              <a:ext uri="{FF2B5EF4-FFF2-40B4-BE49-F238E27FC236}">
                <a16:creationId xmlns:a16="http://schemas.microsoft.com/office/drawing/2014/main" id="{DBBE5085-1346-B04B-AB7B-7486EE048767}"/>
              </a:ext>
            </a:extLst>
          </p:cNvPr>
          <p:cNvSpPr>
            <a:spLocks noGrp="1"/>
          </p:cNvSpPr>
          <p:nvPr>
            <p:ph idx="1"/>
          </p:nvPr>
        </p:nvSpPr>
        <p:spPr/>
        <p:txBody>
          <a:bodyPr>
            <a:normAutofit fontScale="55000" lnSpcReduction="20000"/>
          </a:bodyPr>
          <a:lstStyle/>
          <a:p>
            <a:pPr marL="0" indent="0">
              <a:buNone/>
            </a:pPr>
            <a:r>
              <a:rPr lang="en-US" dirty="0"/>
              <a:t>title:(Hydrogen OR (Hydrogen oxygen) OR H OR HO OR H-O OR (hydrogen gas) OR (proton exchange membrane) OR H2 OR (H oxygen)) </a:t>
            </a:r>
          </a:p>
          <a:p>
            <a:pPr marL="0" indent="0">
              <a:buNone/>
            </a:pPr>
            <a:r>
              <a:rPr lang="en-US" dirty="0"/>
              <a:t>AND (Fuel) </a:t>
            </a:r>
          </a:p>
          <a:p>
            <a:pPr marL="0" indent="0">
              <a:buNone/>
            </a:pPr>
            <a:r>
              <a:rPr lang="en-US" dirty="0"/>
              <a:t>AND (Cell OR battery OR (electronic cell)) </a:t>
            </a:r>
          </a:p>
          <a:p>
            <a:pPr marL="0" indent="0">
              <a:buNone/>
            </a:pPr>
            <a:r>
              <a:rPr lang="en-US" dirty="0"/>
              <a:t>AND (Vehicle OR Automobile OR Boat OR Car OR Van OR Truck OR Plane OR (storage tanks) OR generator OR system) </a:t>
            </a:r>
          </a:p>
          <a:p>
            <a:pPr marL="0" indent="0">
              <a:buNone/>
            </a:pPr>
            <a:r>
              <a:rPr lang="en-US" dirty="0"/>
              <a:t>AND (inflammable OR confinement OR oxygen concentration OR burnable OR combustion) </a:t>
            </a:r>
          </a:p>
          <a:p>
            <a:pPr marL="0" indent="0">
              <a:buNone/>
            </a:pPr>
            <a:r>
              <a:rPr lang="en-US" dirty="0"/>
              <a:t>AND (fire OR flame OR explosion OR gas OR blaze OR heat OR smoke OR Sparks OR burst OR blast) </a:t>
            </a:r>
          </a:p>
          <a:p>
            <a:pPr marL="0" indent="0">
              <a:buNone/>
            </a:pPr>
            <a:r>
              <a:rPr lang="en-US" dirty="0"/>
              <a:t>AND (prevention OR proof* OR protection OR retardant OR extinguishing OR Retarding OR Resistance OR stop OR arrester) </a:t>
            </a:r>
          </a:p>
          <a:p>
            <a:pPr marL="0" indent="0">
              <a:buNone/>
            </a:pPr>
            <a:r>
              <a:rPr lang="en-US" dirty="0"/>
              <a:t>&amp;&amp; abstract: (Hydrogen OR (Hydrogen oxygen) OR H OR HO OR H-O OR (hydrogen gas) OR (proton exchange membrane) OR H2 OR (H oxygen)) </a:t>
            </a:r>
          </a:p>
          <a:p>
            <a:pPr marL="0" indent="0">
              <a:buNone/>
            </a:pPr>
            <a:r>
              <a:rPr lang="en-US" dirty="0"/>
              <a:t>AND (Fuel OR energy OR powered ) </a:t>
            </a:r>
          </a:p>
          <a:p>
            <a:pPr marL="0" indent="0">
              <a:buNone/>
            </a:pPr>
            <a:r>
              <a:rPr lang="en-US" dirty="0"/>
              <a:t>AND (Cell OR battery OR (electronic cell)) </a:t>
            </a:r>
          </a:p>
          <a:p>
            <a:pPr marL="0" indent="0">
              <a:buNone/>
            </a:pPr>
            <a:r>
              <a:rPr lang="en-US" dirty="0"/>
              <a:t>AND (Vehicle OR Automobile OR Boat OR Car OR Van OR Truck OR Plane OR (storage tanks) OR generator OR system) </a:t>
            </a:r>
          </a:p>
          <a:p>
            <a:pPr marL="0" indent="0">
              <a:buNone/>
            </a:pPr>
            <a:r>
              <a:rPr lang="en-US" dirty="0"/>
              <a:t>AND (inflammable OR confinement OR oxygen concentration OR burnable OR combustion) </a:t>
            </a:r>
          </a:p>
          <a:p>
            <a:pPr marL="0" indent="0">
              <a:buNone/>
            </a:pPr>
            <a:r>
              <a:rPr lang="en-US" dirty="0"/>
              <a:t>AND (fire OR flame OR explosion OR gas OR blaze OR heat OR smoke OR Sparks OR burst OR blast) </a:t>
            </a:r>
          </a:p>
          <a:p>
            <a:pPr marL="0" indent="0">
              <a:buNone/>
            </a:pPr>
            <a:r>
              <a:rPr lang="en-US" dirty="0"/>
              <a:t>AND (prevention OR proof* OR protection OR retardant OR extinguishing OR Retarding OR Resistance OR stop OR arrester)</a:t>
            </a:r>
            <a:endParaRPr lang="en-CN" dirty="0"/>
          </a:p>
        </p:txBody>
      </p:sp>
    </p:spTree>
    <p:extLst>
      <p:ext uri="{BB962C8B-B14F-4D97-AF65-F5344CB8AC3E}">
        <p14:creationId xmlns:p14="http://schemas.microsoft.com/office/powerpoint/2010/main" val="49977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F3F70A-CCBF-1C4A-9158-809818671966}"/>
              </a:ext>
            </a:extLst>
          </p:cNvPr>
          <p:cNvPicPr>
            <a:picLocks noChangeAspect="1"/>
          </p:cNvPicPr>
          <p:nvPr/>
        </p:nvPicPr>
        <p:blipFill>
          <a:blip r:embed="rId2"/>
          <a:stretch>
            <a:fillRect/>
          </a:stretch>
        </p:blipFill>
        <p:spPr>
          <a:xfrm>
            <a:off x="729343" y="9920"/>
            <a:ext cx="10787743" cy="6872836"/>
          </a:xfrm>
          <a:prstGeom prst="rect">
            <a:avLst/>
          </a:prstGeom>
        </p:spPr>
      </p:pic>
      <p:sp>
        <p:nvSpPr>
          <p:cNvPr id="6" name="Oval 5">
            <a:extLst>
              <a:ext uri="{FF2B5EF4-FFF2-40B4-BE49-F238E27FC236}">
                <a16:creationId xmlns:a16="http://schemas.microsoft.com/office/drawing/2014/main" id="{60112891-A1AA-1C43-B79A-2A595A6D95C4}"/>
              </a:ext>
            </a:extLst>
          </p:cNvPr>
          <p:cNvSpPr>
            <a:spLocks/>
          </p:cNvSpPr>
          <p:nvPr/>
        </p:nvSpPr>
        <p:spPr>
          <a:xfrm>
            <a:off x="11612304" y="5131037"/>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12</a:t>
            </a:r>
            <a:endParaRPr lang="en-CN" dirty="0"/>
          </a:p>
        </p:txBody>
      </p:sp>
      <p:sp>
        <p:nvSpPr>
          <p:cNvPr id="7" name="Oval 6">
            <a:extLst>
              <a:ext uri="{FF2B5EF4-FFF2-40B4-BE49-F238E27FC236}">
                <a16:creationId xmlns:a16="http://schemas.microsoft.com/office/drawing/2014/main" id="{AE504636-BBA5-8242-8714-EB881D2B7D7F}"/>
              </a:ext>
            </a:extLst>
          </p:cNvPr>
          <p:cNvSpPr>
            <a:spLocks/>
          </p:cNvSpPr>
          <p:nvPr/>
        </p:nvSpPr>
        <p:spPr>
          <a:xfrm>
            <a:off x="11612304" y="4473477"/>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10</a:t>
            </a:r>
          </a:p>
        </p:txBody>
      </p:sp>
      <p:sp>
        <p:nvSpPr>
          <p:cNvPr id="8" name="Oval 7">
            <a:extLst>
              <a:ext uri="{FF2B5EF4-FFF2-40B4-BE49-F238E27FC236}">
                <a16:creationId xmlns:a16="http://schemas.microsoft.com/office/drawing/2014/main" id="{04D39E65-E1CF-7845-957E-3EEC407727AB}"/>
              </a:ext>
            </a:extLst>
          </p:cNvPr>
          <p:cNvSpPr>
            <a:spLocks/>
          </p:cNvSpPr>
          <p:nvPr/>
        </p:nvSpPr>
        <p:spPr>
          <a:xfrm>
            <a:off x="8281826" y="3971921"/>
            <a:ext cx="601870" cy="589659"/>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13</a:t>
            </a:r>
          </a:p>
        </p:txBody>
      </p:sp>
      <p:sp>
        <p:nvSpPr>
          <p:cNvPr id="9" name="Oval 8">
            <a:extLst>
              <a:ext uri="{FF2B5EF4-FFF2-40B4-BE49-F238E27FC236}">
                <a16:creationId xmlns:a16="http://schemas.microsoft.com/office/drawing/2014/main" id="{7BAADD04-FB01-3340-AC92-D1934AC6AC71}"/>
              </a:ext>
            </a:extLst>
          </p:cNvPr>
          <p:cNvSpPr>
            <a:spLocks/>
          </p:cNvSpPr>
          <p:nvPr/>
        </p:nvSpPr>
        <p:spPr>
          <a:xfrm>
            <a:off x="11612304" y="3815917"/>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14</a:t>
            </a:r>
          </a:p>
        </p:txBody>
      </p:sp>
      <p:sp>
        <p:nvSpPr>
          <p:cNvPr id="10" name="Oval 9">
            <a:extLst>
              <a:ext uri="{FF2B5EF4-FFF2-40B4-BE49-F238E27FC236}">
                <a16:creationId xmlns:a16="http://schemas.microsoft.com/office/drawing/2014/main" id="{59D14F8E-9AF6-7F43-9717-68E470ACB387}"/>
              </a:ext>
            </a:extLst>
          </p:cNvPr>
          <p:cNvSpPr>
            <a:spLocks/>
          </p:cNvSpPr>
          <p:nvPr/>
        </p:nvSpPr>
        <p:spPr>
          <a:xfrm>
            <a:off x="10938161" y="6236522"/>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16</a:t>
            </a:r>
          </a:p>
        </p:txBody>
      </p:sp>
      <p:sp>
        <p:nvSpPr>
          <p:cNvPr id="11" name="Oval 10">
            <a:extLst>
              <a:ext uri="{FF2B5EF4-FFF2-40B4-BE49-F238E27FC236}">
                <a16:creationId xmlns:a16="http://schemas.microsoft.com/office/drawing/2014/main" id="{88528738-0F39-AC40-92BD-9A44A0DA489D}"/>
              </a:ext>
            </a:extLst>
          </p:cNvPr>
          <p:cNvSpPr>
            <a:spLocks/>
          </p:cNvSpPr>
          <p:nvPr/>
        </p:nvSpPr>
        <p:spPr>
          <a:xfrm>
            <a:off x="746333" y="3359921"/>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15</a:t>
            </a:r>
          </a:p>
        </p:txBody>
      </p:sp>
      <p:sp>
        <p:nvSpPr>
          <p:cNvPr id="12" name="Oval 11">
            <a:extLst>
              <a:ext uri="{FF2B5EF4-FFF2-40B4-BE49-F238E27FC236}">
                <a16:creationId xmlns:a16="http://schemas.microsoft.com/office/drawing/2014/main" id="{98F5DE9F-267A-FA49-AEAB-9680273F6434}"/>
              </a:ext>
            </a:extLst>
          </p:cNvPr>
          <p:cNvSpPr>
            <a:spLocks/>
          </p:cNvSpPr>
          <p:nvPr/>
        </p:nvSpPr>
        <p:spPr>
          <a:xfrm>
            <a:off x="10938161" y="5623470"/>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8</a:t>
            </a:r>
          </a:p>
        </p:txBody>
      </p:sp>
      <p:sp>
        <p:nvSpPr>
          <p:cNvPr id="13" name="Oval 12">
            <a:extLst>
              <a:ext uri="{FF2B5EF4-FFF2-40B4-BE49-F238E27FC236}">
                <a16:creationId xmlns:a16="http://schemas.microsoft.com/office/drawing/2014/main" id="{29A4F400-B633-5946-9F4F-0F1B56C76770}"/>
              </a:ext>
            </a:extLst>
          </p:cNvPr>
          <p:cNvSpPr>
            <a:spLocks/>
          </p:cNvSpPr>
          <p:nvPr/>
        </p:nvSpPr>
        <p:spPr>
          <a:xfrm>
            <a:off x="3550777" y="1192137"/>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7</a:t>
            </a:r>
          </a:p>
        </p:txBody>
      </p:sp>
      <p:sp>
        <p:nvSpPr>
          <p:cNvPr id="14" name="Oval 13">
            <a:extLst>
              <a:ext uri="{FF2B5EF4-FFF2-40B4-BE49-F238E27FC236}">
                <a16:creationId xmlns:a16="http://schemas.microsoft.com/office/drawing/2014/main" id="{05104193-7F64-B44F-AC1C-95D9958DE7C9}"/>
              </a:ext>
            </a:extLst>
          </p:cNvPr>
          <p:cNvSpPr>
            <a:spLocks/>
          </p:cNvSpPr>
          <p:nvPr/>
        </p:nvSpPr>
        <p:spPr>
          <a:xfrm>
            <a:off x="6335283" y="3683236"/>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6</a:t>
            </a:r>
          </a:p>
        </p:txBody>
      </p:sp>
      <p:sp>
        <p:nvSpPr>
          <p:cNvPr id="15" name="Oval 14">
            <a:extLst>
              <a:ext uri="{FF2B5EF4-FFF2-40B4-BE49-F238E27FC236}">
                <a16:creationId xmlns:a16="http://schemas.microsoft.com/office/drawing/2014/main" id="{1BDE88A9-5741-1F40-B0D7-17669C923A98}"/>
              </a:ext>
            </a:extLst>
          </p:cNvPr>
          <p:cNvSpPr>
            <a:spLocks/>
          </p:cNvSpPr>
          <p:nvPr/>
        </p:nvSpPr>
        <p:spPr>
          <a:xfrm>
            <a:off x="3550777" y="1824527"/>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5</a:t>
            </a:r>
          </a:p>
        </p:txBody>
      </p:sp>
      <p:sp>
        <p:nvSpPr>
          <p:cNvPr id="16" name="Oval 15">
            <a:extLst>
              <a:ext uri="{FF2B5EF4-FFF2-40B4-BE49-F238E27FC236}">
                <a16:creationId xmlns:a16="http://schemas.microsoft.com/office/drawing/2014/main" id="{63D4DC85-FAD8-8E45-982C-28B675924731}"/>
              </a:ext>
            </a:extLst>
          </p:cNvPr>
          <p:cNvSpPr>
            <a:spLocks/>
          </p:cNvSpPr>
          <p:nvPr/>
        </p:nvSpPr>
        <p:spPr>
          <a:xfrm>
            <a:off x="10938161" y="5010420"/>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4</a:t>
            </a:r>
          </a:p>
        </p:txBody>
      </p:sp>
      <p:sp>
        <p:nvSpPr>
          <p:cNvPr id="17" name="Oval 16">
            <a:extLst>
              <a:ext uri="{FF2B5EF4-FFF2-40B4-BE49-F238E27FC236}">
                <a16:creationId xmlns:a16="http://schemas.microsoft.com/office/drawing/2014/main" id="{3471E63F-C343-E249-97A6-EFDFE8155D85}"/>
              </a:ext>
            </a:extLst>
          </p:cNvPr>
          <p:cNvSpPr>
            <a:spLocks/>
          </p:cNvSpPr>
          <p:nvPr/>
        </p:nvSpPr>
        <p:spPr>
          <a:xfrm>
            <a:off x="8265207" y="3203247"/>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3</a:t>
            </a:r>
          </a:p>
        </p:txBody>
      </p:sp>
      <p:sp>
        <p:nvSpPr>
          <p:cNvPr id="18" name="Oval 17">
            <a:extLst>
              <a:ext uri="{FF2B5EF4-FFF2-40B4-BE49-F238E27FC236}">
                <a16:creationId xmlns:a16="http://schemas.microsoft.com/office/drawing/2014/main" id="{53B21B56-989E-964F-B1B5-6D44BADA98E9}"/>
              </a:ext>
            </a:extLst>
          </p:cNvPr>
          <p:cNvSpPr>
            <a:spLocks/>
          </p:cNvSpPr>
          <p:nvPr/>
        </p:nvSpPr>
        <p:spPr>
          <a:xfrm>
            <a:off x="10938161" y="4397370"/>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2</a:t>
            </a:r>
          </a:p>
        </p:txBody>
      </p:sp>
      <p:sp>
        <p:nvSpPr>
          <p:cNvPr id="19" name="Oval 18">
            <a:extLst>
              <a:ext uri="{FF2B5EF4-FFF2-40B4-BE49-F238E27FC236}">
                <a16:creationId xmlns:a16="http://schemas.microsoft.com/office/drawing/2014/main" id="{DBEC0637-830A-0043-842E-E273BFCF64A2}"/>
              </a:ext>
            </a:extLst>
          </p:cNvPr>
          <p:cNvSpPr>
            <a:spLocks/>
          </p:cNvSpPr>
          <p:nvPr/>
        </p:nvSpPr>
        <p:spPr>
          <a:xfrm>
            <a:off x="10938161" y="3784320"/>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1</a:t>
            </a:r>
          </a:p>
        </p:txBody>
      </p:sp>
      <p:sp>
        <p:nvSpPr>
          <p:cNvPr id="20" name="Rectangle 19">
            <a:extLst>
              <a:ext uri="{FF2B5EF4-FFF2-40B4-BE49-F238E27FC236}">
                <a16:creationId xmlns:a16="http://schemas.microsoft.com/office/drawing/2014/main" id="{6A41361E-0541-9D44-B384-980CE4FABAFF}"/>
              </a:ext>
            </a:extLst>
          </p:cNvPr>
          <p:cNvSpPr>
            <a:spLocks/>
          </p:cNvSpPr>
          <p:nvPr/>
        </p:nvSpPr>
        <p:spPr>
          <a:xfrm>
            <a:off x="10733517" y="2717562"/>
            <a:ext cx="1307507" cy="9998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Hydrogen Generation</a:t>
            </a:r>
            <a:endParaRPr lang="en-CN" dirty="0"/>
          </a:p>
        </p:txBody>
      </p:sp>
      <p:sp>
        <p:nvSpPr>
          <p:cNvPr id="21" name="Oval 20">
            <a:extLst>
              <a:ext uri="{FF2B5EF4-FFF2-40B4-BE49-F238E27FC236}">
                <a16:creationId xmlns:a16="http://schemas.microsoft.com/office/drawing/2014/main" id="{71D3D86A-5B0A-B941-AF1B-AF09A45B4921}"/>
              </a:ext>
            </a:extLst>
          </p:cNvPr>
          <p:cNvSpPr>
            <a:spLocks/>
          </p:cNvSpPr>
          <p:nvPr/>
        </p:nvSpPr>
        <p:spPr>
          <a:xfrm>
            <a:off x="11612304" y="5788597"/>
            <a:ext cx="612000" cy="6120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11</a:t>
            </a:r>
          </a:p>
        </p:txBody>
      </p:sp>
    </p:spTree>
    <p:extLst>
      <p:ext uri="{BB962C8B-B14F-4D97-AF65-F5344CB8AC3E}">
        <p14:creationId xmlns:p14="http://schemas.microsoft.com/office/powerpoint/2010/main" val="1113342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5043E-E093-524B-8923-FDA3C745C771}"/>
              </a:ext>
            </a:extLst>
          </p:cNvPr>
          <p:cNvSpPr>
            <a:spLocks noGrp="1"/>
          </p:cNvSpPr>
          <p:nvPr>
            <p:ph type="title"/>
          </p:nvPr>
        </p:nvSpPr>
        <p:spPr/>
        <p:txBody>
          <a:bodyPr/>
          <a:lstStyle/>
          <a:p>
            <a:r>
              <a:rPr lang="en-CN" dirty="0"/>
              <a:t>Patent by high relevance</a:t>
            </a:r>
          </a:p>
        </p:txBody>
      </p:sp>
      <p:sp>
        <p:nvSpPr>
          <p:cNvPr id="3" name="Content Placeholder 2">
            <a:extLst>
              <a:ext uri="{FF2B5EF4-FFF2-40B4-BE49-F238E27FC236}">
                <a16:creationId xmlns:a16="http://schemas.microsoft.com/office/drawing/2014/main" id="{624AEEE8-AFFD-4846-8015-5E9B2416D18A}"/>
              </a:ext>
            </a:extLst>
          </p:cNvPr>
          <p:cNvSpPr>
            <a:spLocks noGrp="1"/>
          </p:cNvSpPr>
          <p:nvPr>
            <p:ph idx="1"/>
          </p:nvPr>
        </p:nvSpPr>
        <p:spPr/>
        <p:txBody>
          <a:bodyPr>
            <a:normAutofit fontScale="85000" lnSpcReduction="20000"/>
          </a:bodyPr>
          <a:lstStyle/>
          <a:p>
            <a:r>
              <a:rPr lang="en-US" dirty="0">
                <a:hlinkClick r:id="rId2"/>
              </a:rPr>
              <a:t>Hydrogen and oxygen battery, or hudrogen and oxygen to fire a combustion engine and/or for commerce.</a:t>
            </a:r>
            <a:endParaRPr lang="en-US" dirty="0"/>
          </a:p>
          <a:p>
            <a:r>
              <a:rPr lang="en-US" dirty="0">
                <a:hlinkClick r:id="rId3"/>
              </a:rPr>
              <a:t>Hydrogen and Oxygen Gases, Produced on Demand by Electrolysis, as a Partial Hybrid Fuel Source for Internal Combustion Engines</a:t>
            </a:r>
            <a:endParaRPr lang="en-US" dirty="0"/>
          </a:p>
          <a:p>
            <a:r>
              <a:rPr lang="en-US" dirty="0">
                <a:hlinkClick r:id="rId4"/>
              </a:rPr>
              <a:t>Hydrogen/oxygen fuel cell</a:t>
            </a:r>
            <a:endParaRPr lang="en-US" dirty="0"/>
          </a:p>
          <a:p>
            <a:r>
              <a:rPr lang="en-US" dirty="0">
                <a:hlinkClick r:id="rId5"/>
              </a:rPr>
              <a:t>On Demand Hydrogen Enhancement System for Internal and External Combustion Engine</a:t>
            </a:r>
            <a:endParaRPr lang="en-US" dirty="0"/>
          </a:p>
          <a:p>
            <a:r>
              <a:rPr lang="en-US" dirty="0">
                <a:hlinkClick r:id="rId6"/>
              </a:rPr>
              <a:t>Hydrogen/oxygen Fuel Cell</a:t>
            </a:r>
            <a:endParaRPr lang="en-US" dirty="0"/>
          </a:p>
          <a:p>
            <a:r>
              <a:rPr lang="en-US" dirty="0">
                <a:hlinkClick r:id="rId7"/>
              </a:rPr>
              <a:t>Hydrogen/oxygen generating system with temperature control</a:t>
            </a:r>
            <a:endParaRPr lang="en-US" dirty="0"/>
          </a:p>
          <a:p>
            <a:r>
              <a:rPr lang="en-US" dirty="0">
                <a:hlinkClick r:id="rId8"/>
              </a:rPr>
              <a:t>Portable Compact Electrolytic Hydrogen-Oxygen Gas Generating and Conditioning Apparatus</a:t>
            </a:r>
            <a:endParaRPr lang="en-US" dirty="0"/>
          </a:p>
          <a:p>
            <a:r>
              <a:rPr lang="en-US" dirty="0">
                <a:hlinkClick r:id="rId9"/>
              </a:rPr>
              <a:t>Hydrogen/oxygen Generating System With Temperature Control</a:t>
            </a:r>
            <a:endParaRPr lang="en-US" dirty="0"/>
          </a:p>
        </p:txBody>
      </p:sp>
    </p:spTree>
    <p:extLst>
      <p:ext uri="{BB962C8B-B14F-4D97-AF65-F5344CB8AC3E}">
        <p14:creationId xmlns:p14="http://schemas.microsoft.com/office/powerpoint/2010/main" val="3785003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1838B-85D5-C944-A890-95FDDC734EBC}"/>
              </a:ext>
            </a:extLst>
          </p:cNvPr>
          <p:cNvSpPr>
            <a:spLocks noGrp="1"/>
          </p:cNvSpPr>
          <p:nvPr>
            <p:ph type="title"/>
          </p:nvPr>
        </p:nvSpPr>
        <p:spPr/>
        <p:txBody>
          <a:bodyPr/>
          <a:lstStyle/>
          <a:p>
            <a:r>
              <a:rPr lang="en-CN" dirty="0"/>
              <a:t>Patent by highly cited</a:t>
            </a:r>
          </a:p>
        </p:txBody>
      </p:sp>
      <p:sp>
        <p:nvSpPr>
          <p:cNvPr id="3" name="Content Placeholder 2">
            <a:extLst>
              <a:ext uri="{FF2B5EF4-FFF2-40B4-BE49-F238E27FC236}">
                <a16:creationId xmlns:a16="http://schemas.microsoft.com/office/drawing/2014/main" id="{0D38E1F9-1C1F-F340-AB17-01DA6CD3E9C3}"/>
              </a:ext>
            </a:extLst>
          </p:cNvPr>
          <p:cNvSpPr>
            <a:spLocks noGrp="1"/>
          </p:cNvSpPr>
          <p:nvPr>
            <p:ph idx="1"/>
          </p:nvPr>
        </p:nvSpPr>
        <p:spPr/>
        <p:txBody>
          <a:bodyPr>
            <a:normAutofit fontScale="92500" lnSpcReduction="10000"/>
          </a:bodyPr>
          <a:lstStyle/>
          <a:p>
            <a:r>
              <a:rPr lang="en-US" dirty="0">
                <a:hlinkClick r:id="rId2"/>
              </a:rPr>
              <a:t>Steam reformer with internal hydrogen purification</a:t>
            </a:r>
            <a:endParaRPr lang="en-US" dirty="0"/>
          </a:p>
          <a:p>
            <a:r>
              <a:rPr lang="en-US" dirty="0">
                <a:hlinkClick r:id="rId3"/>
              </a:rPr>
              <a:t>Method for the production of hydrogen-containing gaseous mixtures</a:t>
            </a:r>
            <a:endParaRPr lang="en-US" dirty="0"/>
          </a:p>
          <a:p>
            <a:r>
              <a:rPr lang="en-US" dirty="0">
                <a:hlinkClick r:id="rId4"/>
              </a:rPr>
              <a:t>Hydrogen producing fuel processing system</a:t>
            </a:r>
            <a:endParaRPr lang="en-US" dirty="0"/>
          </a:p>
          <a:p>
            <a:r>
              <a:rPr lang="en-US" dirty="0">
                <a:hlinkClick r:id="rId5"/>
              </a:rPr>
              <a:t>Steam reformer with internal hydrogen purification</a:t>
            </a:r>
            <a:endParaRPr lang="en-US" dirty="0"/>
          </a:p>
          <a:p>
            <a:r>
              <a:rPr lang="en-US" dirty="0">
                <a:hlinkClick r:id="rId6"/>
              </a:rPr>
              <a:t>Hydrogen generation by hydrolysis of hydrides for undersea vehicle fuel cell energy systems</a:t>
            </a:r>
            <a:endParaRPr lang="en-US" dirty="0"/>
          </a:p>
          <a:p>
            <a:r>
              <a:rPr lang="en-US" dirty="0">
                <a:hlinkClick r:id="rId7"/>
              </a:rPr>
              <a:t>System for hydrogen generation</a:t>
            </a:r>
            <a:endParaRPr lang="en-US" dirty="0"/>
          </a:p>
          <a:p>
            <a:r>
              <a:rPr lang="en-US" dirty="0">
                <a:hlinkClick r:id="rId8"/>
              </a:rPr>
              <a:t>Method and system for supplying hydrogen for use in fuel cells</a:t>
            </a:r>
            <a:endParaRPr lang="en-US" dirty="0"/>
          </a:p>
          <a:p>
            <a:r>
              <a:rPr lang="en-US" dirty="0">
                <a:hlinkClick r:id="rId9"/>
              </a:rPr>
              <a:t>Method of producing membrane electrode assemblies for use in proton exchange membrane and direct methanol fuel cell</a:t>
            </a:r>
            <a:r>
              <a:rPr lang="en-US" dirty="0">
                <a:hlinkClick r:id="rId9"/>
              </a:rPr>
              <a:t>s</a:t>
            </a:r>
            <a:endParaRPr lang="en-US" dirty="0"/>
          </a:p>
        </p:txBody>
      </p:sp>
    </p:spTree>
    <p:extLst>
      <p:ext uri="{BB962C8B-B14F-4D97-AF65-F5344CB8AC3E}">
        <p14:creationId xmlns:p14="http://schemas.microsoft.com/office/powerpoint/2010/main" val="2601129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3505495" cy="1622321"/>
          </a:xfrm>
        </p:spPr>
        <p:txBody>
          <a:bodyPr>
            <a:normAutofit/>
          </a:bodyPr>
          <a:lstStyle/>
          <a:p>
            <a:r>
              <a:rPr lang="en-CN" dirty="0"/>
              <a:t>Patent 1</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1" y="2438400"/>
            <a:ext cx="3505494" cy="3785419"/>
          </a:xfrm>
        </p:spPr>
        <p:txBody>
          <a:bodyPr>
            <a:normAutofit lnSpcReduction="10000"/>
          </a:bodyPr>
          <a:lstStyle/>
          <a:p>
            <a:r>
              <a:rPr lang="en-US" sz="1700" dirty="0">
                <a:hlinkClick r:id="rId2"/>
              </a:rPr>
              <a:t>Hydrogen and oxygen battery, or hudrogen and oxygen to fire a combustion engine and/or for commerce.</a:t>
            </a:r>
            <a:endParaRPr lang="en-US" sz="1700" dirty="0"/>
          </a:p>
          <a:p>
            <a:r>
              <a:rPr lang="zh-CN" altLang="en-US" sz="1700" dirty="0"/>
              <a:t>本发明是一种安全的装置是极其重要的。氢热解反应器和涡轮机外壳的特殊加固和爆炸气体的仔细引导应纳入设计中，以防止热解线圈破裂时造成伤害。此外，必须特别注意热解线圈的构造，以防止线圈破裂。超出工作压力和温度的额外强度必须结合到热解盘管的材料中，以提供显着的安全余量。</a:t>
            </a:r>
            <a:endParaRPr lang="en-US" altLang="zh-CN" sz="1700" dirty="0"/>
          </a:p>
          <a:p>
            <a:r>
              <a:rPr lang="zh-CN" altLang="en-US" sz="1700" dirty="0"/>
              <a:t>气体生成反应容器</a:t>
            </a:r>
            <a:endParaRPr lang="en-US" sz="1700" dirty="0"/>
          </a:p>
          <a:p>
            <a:endParaRPr lang="en-CN" sz="1700" dirty="0"/>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89BD92A-1F72-624A-A639-25F049FE405F}"/>
              </a:ext>
            </a:extLst>
          </p:cNvPr>
          <p:cNvPicPr>
            <a:picLocks noChangeAspect="1"/>
          </p:cNvPicPr>
          <p:nvPr/>
        </p:nvPicPr>
        <p:blipFill>
          <a:blip r:embed="rId3"/>
          <a:stretch>
            <a:fillRect/>
          </a:stretch>
        </p:blipFill>
        <p:spPr>
          <a:xfrm>
            <a:off x="5405862" y="1463571"/>
            <a:ext cx="6019331" cy="3927612"/>
          </a:xfrm>
          <a:prstGeom prst="rect">
            <a:avLst/>
          </a:prstGeom>
          <a:effectLst/>
        </p:spPr>
      </p:pic>
    </p:spTree>
    <p:extLst>
      <p:ext uri="{BB962C8B-B14F-4D97-AF65-F5344CB8AC3E}">
        <p14:creationId xmlns:p14="http://schemas.microsoft.com/office/powerpoint/2010/main" val="270397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a:t>Patent 2</a:t>
            </a:r>
            <a:endParaRPr lang="en-CN" dirty="0"/>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lnSpcReduction="10000"/>
          </a:bodyPr>
          <a:lstStyle/>
          <a:p>
            <a:r>
              <a:rPr lang="en-US" sz="1700" dirty="0">
                <a:hlinkClick r:id="rId2"/>
              </a:rPr>
              <a:t>Hydrogen and Oxygen Gases, Produced on Demand by Electrolysis, as a Partial Hybrid Fuel Source for Internal Combustion Engines</a:t>
            </a:r>
            <a:endParaRPr lang="en-US" sz="1700" dirty="0"/>
          </a:p>
          <a:p>
            <a:r>
              <a:rPr lang="zh-CN" altLang="en-US" sz="1700" dirty="0"/>
              <a:t>所述不锈钢部件在板组件中的板之间产生电接触，并用作电输入柱，用于阳极和阴极连接，以允许直流电流流过所述板，从而激活电解过程。内部组件还包括非反应性（对水解溶液）氯丁橡胶或硫化橡胶垫圈，并且所述橡胶化组件可以包括 </a:t>
            </a:r>
            <a:r>
              <a:rPr lang="en-US" sz="1700" dirty="0" err="1"/>
              <a:t>Hypolon</a:t>
            </a:r>
            <a:r>
              <a:rPr lang="en-US" sz="1700" dirty="0"/>
              <a:t> </a:t>
            </a:r>
            <a:r>
              <a:rPr lang="zh-CN" altLang="en-US" sz="1700" dirty="0"/>
              <a:t>橡胶，具有所需的成分和硬度（</a:t>
            </a:r>
            <a:r>
              <a:rPr lang="en-US" sz="1700" dirty="0"/>
              <a:t>dura），</a:t>
            </a:r>
            <a:r>
              <a:rPr lang="zh-CN" altLang="en-US" sz="1700" dirty="0"/>
              <a:t>并且尺寸适合密封安全壳模块中的所有开口</a:t>
            </a:r>
            <a:r>
              <a:rPr lang="en-US" altLang="zh-CN" sz="1700" dirty="0"/>
              <a:t>/</a:t>
            </a:r>
            <a:r>
              <a:rPr lang="en-US" sz="1700" dirty="0"/>
              <a:t>modules </a:t>
            </a:r>
            <a:r>
              <a:rPr lang="zh-CN" altLang="en-US" sz="1700" dirty="0"/>
              <a:t>以创建一个内部密封的收容模块。所述不锈钢部件在板组件中的板之间产生电接触，并用作电输入柱，用于阳极和阴极连接，以允许直流电流流过所述板，从而激活电解过程。</a:t>
            </a:r>
            <a:endParaRPr lang="en-US" altLang="zh-CN" sz="1700" dirty="0"/>
          </a:p>
          <a:p>
            <a:r>
              <a:rPr lang="zh-CN" altLang="en-US" sz="1700" dirty="0"/>
              <a:t>气体生成反应容器</a:t>
            </a:r>
            <a:endParaRPr lang="en-CN" sz="17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7FB7E54-5AAA-4445-8CD5-659828C6D302}"/>
              </a:ext>
            </a:extLst>
          </p:cNvPr>
          <p:cNvPicPr>
            <a:picLocks noChangeAspect="1"/>
          </p:cNvPicPr>
          <p:nvPr/>
        </p:nvPicPr>
        <p:blipFill>
          <a:blip r:embed="rId3"/>
          <a:stretch>
            <a:fillRect/>
          </a:stretch>
        </p:blipFill>
        <p:spPr>
          <a:xfrm>
            <a:off x="6904709" y="1687515"/>
            <a:ext cx="4475531" cy="3479723"/>
          </a:xfrm>
          <a:prstGeom prst="rect">
            <a:avLst/>
          </a:prstGeom>
          <a:effectLst/>
        </p:spPr>
      </p:pic>
    </p:spTree>
    <p:extLst>
      <p:ext uri="{BB962C8B-B14F-4D97-AF65-F5344CB8AC3E}">
        <p14:creationId xmlns:p14="http://schemas.microsoft.com/office/powerpoint/2010/main" val="2626518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C0510-16AC-5E4A-9372-2D016BEB9D05}"/>
              </a:ext>
            </a:extLst>
          </p:cNvPr>
          <p:cNvSpPr>
            <a:spLocks noGrp="1"/>
          </p:cNvSpPr>
          <p:nvPr>
            <p:ph type="title"/>
          </p:nvPr>
        </p:nvSpPr>
        <p:spPr>
          <a:xfrm>
            <a:off x="648929" y="629266"/>
            <a:ext cx="4944152" cy="1622321"/>
          </a:xfrm>
        </p:spPr>
        <p:txBody>
          <a:bodyPr>
            <a:normAutofit/>
          </a:bodyPr>
          <a:lstStyle/>
          <a:p>
            <a:r>
              <a:rPr lang="en-CN" dirty="0"/>
              <a:t>Patent 3</a:t>
            </a:r>
          </a:p>
        </p:txBody>
      </p:sp>
      <p:sp>
        <p:nvSpPr>
          <p:cNvPr id="3" name="Content Placeholder 2">
            <a:extLst>
              <a:ext uri="{FF2B5EF4-FFF2-40B4-BE49-F238E27FC236}">
                <a16:creationId xmlns:a16="http://schemas.microsoft.com/office/drawing/2014/main" id="{0B08D4F9-427F-A84E-8F4B-3F3BEA22844E}"/>
              </a:ext>
            </a:extLst>
          </p:cNvPr>
          <p:cNvSpPr>
            <a:spLocks noGrp="1"/>
          </p:cNvSpPr>
          <p:nvPr>
            <p:ph idx="1"/>
          </p:nvPr>
        </p:nvSpPr>
        <p:spPr>
          <a:xfrm>
            <a:off x="648930" y="2438400"/>
            <a:ext cx="4944151" cy="3785419"/>
          </a:xfrm>
        </p:spPr>
        <p:txBody>
          <a:bodyPr>
            <a:normAutofit lnSpcReduction="10000"/>
          </a:bodyPr>
          <a:lstStyle/>
          <a:p>
            <a:r>
              <a:rPr lang="en-US" sz="1900" dirty="0">
                <a:hlinkClick r:id="rId2"/>
              </a:rPr>
              <a:t>Hydrogen/oxygen fuel cell</a:t>
            </a:r>
            <a:endParaRPr lang="en-US" sz="1900" dirty="0"/>
          </a:p>
          <a:p>
            <a:r>
              <a:rPr lang="zh-CN" altLang="en-US" sz="1900" dirty="0"/>
              <a:t>尽管它的简单，该设备是非常安全的。无需储存爆炸性氢气。它是根据需要生成的。</a:t>
            </a:r>
            <a:endParaRPr lang="en-US" altLang="zh-CN" sz="1900" dirty="0"/>
          </a:p>
          <a:p>
            <a:r>
              <a:rPr lang="zh-CN" altLang="en-US" sz="1900" dirty="0"/>
              <a:t>在发动机可能停止的异常情况下，但点火钥匙未关闭（如发生事故或电气系统维修工作），继续产生氢气和氧气而不在发动机中消耗不会导致碳罐中的危险气体积聚，因为顶盖</a:t>
            </a:r>
            <a:r>
              <a:rPr lang="en-US" altLang="zh-CN" sz="1900" dirty="0"/>
              <a:t>33</a:t>
            </a:r>
            <a:r>
              <a:rPr lang="zh-CN" altLang="en-US" sz="1900" dirty="0"/>
              <a:t>很容易弹出，从而消除了爆炸所需的限制条件。除了这个安全因素之外，空气调节阀 </a:t>
            </a:r>
            <a:r>
              <a:rPr lang="en-US" altLang="zh-CN" sz="1900" dirty="0"/>
              <a:t>47 </a:t>
            </a:r>
            <a:r>
              <a:rPr lang="zh-CN" altLang="en-US" sz="1900" dirty="0"/>
              <a:t>总是在盖 </a:t>
            </a:r>
            <a:r>
              <a:rPr lang="en-US" altLang="zh-CN" sz="1900" dirty="0"/>
              <a:t>33 </a:t>
            </a:r>
            <a:r>
              <a:rPr lang="zh-CN" altLang="en-US" sz="1900" dirty="0"/>
              <a:t>上处于打开位置，因此在上述异常情况下用作安全泄压阀。电解质溶液的构成提供了更进一步的安全特性，</a:t>
            </a:r>
            <a:endParaRPr lang="en-US" altLang="zh-CN" sz="1900" dirty="0"/>
          </a:p>
          <a:p>
            <a:r>
              <a:rPr lang="zh-CN" altLang="en-US" sz="1900" dirty="0"/>
              <a:t>气体存储</a:t>
            </a:r>
            <a:endParaRPr lang="en-US" sz="1900" dirty="0"/>
          </a:p>
          <a:p>
            <a:endParaRPr lang="en-CN" sz="1900" dirty="0"/>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A07099C-8F61-A741-A59E-0C0B0D2B1992}"/>
              </a:ext>
            </a:extLst>
          </p:cNvPr>
          <p:cNvPicPr>
            <a:picLocks noChangeAspect="1"/>
          </p:cNvPicPr>
          <p:nvPr/>
        </p:nvPicPr>
        <p:blipFill>
          <a:blip r:embed="rId3"/>
          <a:stretch>
            <a:fillRect/>
          </a:stretch>
        </p:blipFill>
        <p:spPr>
          <a:xfrm>
            <a:off x="7676888" y="833418"/>
            <a:ext cx="2931173" cy="5187917"/>
          </a:xfrm>
          <a:prstGeom prst="rect">
            <a:avLst/>
          </a:prstGeom>
          <a:effectLst/>
        </p:spPr>
      </p:pic>
    </p:spTree>
    <p:extLst>
      <p:ext uri="{BB962C8B-B14F-4D97-AF65-F5344CB8AC3E}">
        <p14:creationId xmlns:p14="http://schemas.microsoft.com/office/powerpoint/2010/main" val="33102091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TotalTime>
  <Words>2808</Words>
  <Application>Microsoft Macintosh PowerPoint</Application>
  <PresentationFormat>Widescreen</PresentationFormat>
  <Paragraphs>173</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Not Active Patents Analysis</vt:lpstr>
      <vt:lpstr>Outline</vt:lpstr>
      <vt:lpstr>Search String</vt:lpstr>
      <vt:lpstr>PowerPoint Presentation</vt:lpstr>
      <vt:lpstr>Patent by high relevance</vt:lpstr>
      <vt:lpstr>Patent by highly cited</vt:lpstr>
      <vt:lpstr>Patent 1</vt:lpstr>
      <vt:lpstr>Patent 2</vt:lpstr>
      <vt:lpstr>Patent 3</vt:lpstr>
      <vt:lpstr>Patent 4</vt:lpstr>
      <vt:lpstr>Patent 5</vt:lpstr>
      <vt:lpstr>Patent 6</vt:lpstr>
      <vt:lpstr>Patent 7</vt:lpstr>
      <vt:lpstr>Patent 8</vt:lpstr>
      <vt:lpstr>Patent 9</vt:lpstr>
      <vt:lpstr>Patent 10</vt:lpstr>
      <vt:lpstr>Patent 11</vt:lpstr>
      <vt:lpstr>Patent 12</vt:lpstr>
      <vt:lpstr>Patent 13</vt:lpstr>
      <vt:lpstr>Patent 14</vt:lpstr>
      <vt:lpstr>Patent 15</vt:lpstr>
      <vt:lpstr>Patent 16</vt:lpstr>
      <vt:lpstr>Selected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Expired Patent</dc:title>
  <dc:creator>Teng, Dequn</dc:creator>
  <cp:lastModifiedBy>Teng, Dequn</cp:lastModifiedBy>
  <cp:revision>13</cp:revision>
  <dcterms:created xsi:type="dcterms:W3CDTF">2022-02-06T19:50:52Z</dcterms:created>
  <dcterms:modified xsi:type="dcterms:W3CDTF">2022-02-06T22:31:38Z</dcterms:modified>
</cp:coreProperties>
</file>

<file path=docProps/thumbnail.jpeg>
</file>